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6" r:id="rId3"/>
    <p:sldId id="259" r:id="rId4"/>
    <p:sldId id="260" r:id="rId5"/>
    <p:sldId id="262" r:id="rId6"/>
    <p:sldId id="263" r:id="rId7"/>
    <p:sldId id="264" r:id="rId8"/>
    <p:sldId id="258"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95" d="100"/>
          <a:sy n="95" d="100"/>
        </p:scale>
        <p:origin x="20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jpeg>
</file>

<file path=ppt/media/image22.jpeg>
</file>

<file path=ppt/media/image23.jpeg>
</file>

<file path=ppt/media/image24.png>
</file>

<file path=ppt/media/image25.jpeg>
</file>

<file path=ppt/media/image26.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7DDE62-B0E7-EBB6-4671-9208CB40A2B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AFC78C9-7CD8-7F88-6992-A7B464FA1A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2498609-8A28-AE6A-CD0D-6EC73B3178AF}"/>
              </a:ext>
            </a:extLst>
          </p:cNvPr>
          <p:cNvSpPr>
            <a:spLocks noGrp="1"/>
          </p:cNvSpPr>
          <p:nvPr>
            <p:ph type="dt" sz="half" idx="10"/>
          </p:nvPr>
        </p:nvSpPr>
        <p:spPr/>
        <p:txBody>
          <a:bodyPr/>
          <a:lstStyle/>
          <a:p>
            <a:fld id="{E3EECA18-21C9-4152-A45B-CD028109BC4C}" type="datetimeFigureOut">
              <a:rPr lang="en-US" smtClean="0"/>
              <a:t>1/23/2024</a:t>
            </a:fld>
            <a:endParaRPr lang="en-US"/>
          </a:p>
        </p:txBody>
      </p:sp>
      <p:sp>
        <p:nvSpPr>
          <p:cNvPr id="5" name="Footer Placeholder 4">
            <a:extLst>
              <a:ext uri="{FF2B5EF4-FFF2-40B4-BE49-F238E27FC236}">
                <a16:creationId xmlns:a16="http://schemas.microsoft.com/office/drawing/2014/main" id="{DE328344-C1D9-9DAA-EFEF-0B9DA341F2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925792-3825-9925-04BD-8D5D6F76172C}"/>
              </a:ext>
            </a:extLst>
          </p:cNvPr>
          <p:cNvSpPr>
            <a:spLocks noGrp="1"/>
          </p:cNvSpPr>
          <p:nvPr>
            <p:ph type="sldNum" sz="quarter" idx="12"/>
          </p:nvPr>
        </p:nvSpPr>
        <p:spPr/>
        <p:txBody>
          <a:bodyPr/>
          <a:lstStyle/>
          <a:p>
            <a:fld id="{B19F4F7B-D588-47B8-AFA9-8CB5435AC27B}" type="slidenum">
              <a:rPr lang="en-US" smtClean="0"/>
              <a:t>‹#›</a:t>
            </a:fld>
            <a:endParaRPr lang="en-US"/>
          </a:p>
        </p:txBody>
      </p:sp>
    </p:spTree>
    <p:extLst>
      <p:ext uri="{BB962C8B-B14F-4D97-AF65-F5344CB8AC3E}">
        <p14:creationId xmlns:p14="http://schemas.microsoft.com/office/powerpoint/2010/main" val="6696600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C6CF4-AFD2-1730-474C-E9A88516BC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1823EF3-152F-B04E-8977-DC2DD9B19D0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13F4FD-4C8B-910D-2CBC-6A8636AAA556}"/>
              </a:ext>
            </a:extLst>
          </p:cNvPr>
          <p:cNvSpPr>
            <a:spLocks noGrp="1"/>
          </p:cNvSpPr>
          <p:nvPr>
            <p:ph type="dt" sz="half" idx="10"/>
          </p:nvPr>
        </p:nvSpPr>
        <p:spPr/>
        <p:txBody>
          <a:bodyPr/>
          <a:lstStyle/>
          <a:p>
            <a:fld id="{E3EECA18-21C9-4152-A45B-CD028109BC4C}" type="datetimeFigureOut">
              <a:rPr lang="en-US" smtClean="0"/>
              <a:t>1/23/2024</a:t>
            </a:fld>
            <a:endParaRPr lang="en-US"/>
          </a:p>
        </p:txBody>
      </p:sp>
      <p:sp>
        <p:nvSpPr>
          <p:cNvPr id="5" name="Footer Placeholder 4">
            <a:extLst>
              <a:ext uri="{FF2B5EF4-FFF2-40B4-BE49-F238E27FC236}">
                <a16:creationId xmlns:a16="http://schemas.microsoft.com/office/drawing/2014/main" id="{4B5AEE63-9DC7-0A5B-90A8-346BABA732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ABD87E-35E1-1DC5-DCB3-597EA9E1A587}"/>
              </a:ext>
            </a:extLst>
          </p:cNvPr>
          <p:cNvSpPr>
            <a:spLocks noGrp="1"/>
          </p:cNvSpPr>
          <p:nvPr>
            <p:ph type="sldNum" sz="quarter" idx="12"/>
          </p:nvPr>
        </p:nvSpPr>
        <p:spPr/>
        <p:txBody>
          <a:bodyPr/>
          <a:lstStyle/>
          <a:p>
            <a:fld id="{B19F4F7B-D588-47B8-AFA9-8CB5435AC27B}" type="slidenum">
              <a:rPr lang="en-US" smtClean="0"/>
              <a:t>‹#›</a:t>
            </a:fld>
            <a:endParaRPr lang="en-US"/>
          </a:p>
        </p:txBody>
      </p:sp>
    </p:spTree>
    <p:extLst>
      <p:ext uri="{BB962C8B-B14F-4D97-AF65-F5344CB8AC3E}">
        <p14:creationId xmlns:p14="http://schemas.microsoft.com/office/powerpoint/2010/main" val="37174695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9095438-43A2-1E0A-5CC5-D01A87BCDE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FB88F2-7C80-8F41-E027-95444EBBBB9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CB55D5-C806-D77B-8375-50F761A61F08}"/>
              </a:ext>
            </a:extLst>
          </p:cNvPr>
          <p:cNvSpPr>
            <a:spLocks noGrp="1"/>
          </p:cNvSpPr>
          <p:nvPr>
            <p:ph type="dt" sz="half" idx="10"/>
          </p:nvPr>
        </p:nvSpPr>
        <p:spPr/>
        <p:txBody>
          <a:bodyPr/>
          <a:lstStyle/>
          <a:p>
            <a:fld id="{E3EECA18-21C9-4152-A45B-CD028109BC4C}" type="datetimeFigureOut">
              <a:rPr lang="en-US" smtClean="0"/>
              <a:t>1/23/2024</a:t>
            </a:fld>
            <a:endParaRPr lang="en-US"/>
          </a:p>
        </p:txBody>
      </p:sp>
      <p:sp>
        <p:nvSpPr>
          <p:cNvPr id="5" name="Footer Placeholder 4">
            <a:extLst>
              <a:ext uri="{FF2B5EF4-FFF2-40B4-BE49-F238E27FC236}">
                <a16:creationId xmlns:a16="http://schemas.microsoft.com/office/drawing/2014/main" id="{B5A35FF1-A881-FA33-6C76-5E153CA9C4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C39FE2-6A4F-91B8-ABDE-0B14EB08DDA3}"/>
              </a:ext>
            </a:extLst>
          </p:cNvPr>
          <p:cNvSpPr>
            <a:spLocks noGrp="1"/>
          </p:cNvSpPr>
          <p:nvPr>
            <p:ph type="sldNum" sz="quarter" idx="12"/>
          </p:nvPr>
        </p:nvSpPr>
        <p:spPr/>
        <p:txBody>
          <a:bodyPr/>
          <a:lstStyle/>
          <a:p>
            <a:fld id="{B19F4F7B-D588-47B8-AFA9-8CB5435AC27B}" type="slidenum">
              <a:rPr lang="en-US" smtClean="0"/>
              <a:t>‹#›</a:t>
            </a:fld>
            <a:endParaRPr lang="en-US"/>
          </a:p>
        </p:txBody>
      </p:sp>
    </p:spTree>
    <p:extLst>
      <p:ext uri="{BB962C8B-B14F-4D97-AF65-F5344CB8AC3E}">
        <p14:creationId xmlns:p14="http://schemas.microsoft.com/office/powerpoint/2010/main" val="40820717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9AAA5-E7ED-1460-FD7A-94DCC96EEDB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00082E-7505-5129-457A-BF10302B153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244F97-7765-4A18-65FA-5E4820AD402D}"/>
              </a:ext>
            </a:extLst>
          </p:cNvPr>
          <p:cNvSpPr>
            <a:spLocks noGrp="1"/>
          </p:cNvSpPr>
          <p:nvPr>
            <p:ph type="dt" sz="half" idx="10"/>
          </p:nvPr>
        </p:nvSpPr>
        <p:spPr/>
        <p:txBody>
          <a:bodyPr/>
          <a:lstStyle/>
          <a:p>
            <a:fld id="{E3EECA18-21C9-4152-A45B-CD028109BC4C}" type="datetimeFigureOut">
              <a:rPr lang="en-US" smtClean="0"/>
              <a:t>1/23/2024</a:t>
            </a:fld>
            <a:endParaRPr lang="en-US"/>
          </a:p>
        </p:txBody>
      </p:sp>
      <p:sp>
        <p:nvSpPr>
          <p:cNvPr id="5" name="Footer Placeholder 4">
            <a:extLst>
              <a:ext uri="{FF2B5EF4-FFF2-40B4-BE49-F238E27FC236}">
                <a16:creationId xmlns:a16="http://schemas.microsoft.com/office/drawing/2014/main" id="{09BDD8CA-AB06-0631-EBA9-8A9C0ECABA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D8F2F5-EDEA-E5FD-8435-B122C6BA3C30}"/>
              </a:ext>
            </a:extLst>
          </p:cNvPr>
          <p:cNvSpPr>
            <a:spLocks noGrp="1"/>
          </p:cNvSpPr>
          <p:nvPr>
            <p:ph type="sldNum" sz="quarter" idx="12"/>
          </p:nvPr>
        </p:nvSpPr>
        <p:spPr/>
        <p:txBody>
          <a:bodyPr/>
          <a:lstStyle/>
          <a:p>
            <a:fld id="{B19F4F7B-D588-47B8-AFA9-8CB5435AC27B}" type="slidenum">
              <a:rPr lang="en-US" smtClean="0"/>
              <a:t>‹#›</a:t>
            </a:fld>
            <a:endParaRPr lang="en-US"/>
          </a:p>
        </p:txBody>
      </p:sp>
    </p:spTree>
    <p:extLst>
      <p:ext uri="{BB962C8B-B14F-4D97-AF65-F5344CB8AC3E}">
        <p14:creationId xmlns:p14="http://schemas.microsoft.com/office/powerpoint/2010/main" val="20247877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C7A50-0D4A-E101-767D-AE75DFED59A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6DA4FEC-97E6-2AC1-4046-5FF51A65004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E0444E0-093B-5B2B-7369-316161BBCE39}"/>
              </a:ext>
            </a:extLst>
          </p:cNvPr>
          <p:cNvSpPr>
            <a:spLocks noGrp="1"/>
          </p:cNvSpPr>
          <p:nvPr>
            <p:ph type="dt" sz="half" idx="10"/>
          </p:nvPr>
        </p:nvSpPr>
        <p:spPr/>
        <p:txBody>
          <a:bodyPr/>
          <a:lstStyle/>
          <a:p>
            <a:fld id="{E3EECA18-21C9-4152-A45B-CD028109BC4C}" type="datetimeFigureOut">
              <a:rPr lang="en-US" smtClean="0"/>
              <a:t>1/23/2024</a:t>
            </a:fld>
            <a:endParaRPr lang="en-US"/>
          </a:p>
        </p:txBody>
      </p:sp>
      <p:sp>
        <p:nvSpPr>
          <p:cNvPr id="5" name="Footer Placeholder 4">
            <a:extLst>
              <a:ext uri="{FF2B5EF4-FFF2-40B4-BE49-F238E27FC236}">
                <a16:creationId xmlns:a16="http://schemas.microsoft.com/office/drawing/2014/main" id="{7FA4AE6A-D73A-EBF8-876B-A212894F82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8C6058-7724-6415-14F5-2941E9D23668}"/>
              </a:ext>
            </a:extLst>
          </p:cNvPr>
          <p:cNvSpPr>
            <a:spLocks noGrp="1"/>
          </p:cNvSpPr>
          <p:nvPr>
            <p:ph type="sldNum" sz="quarter" idx="12"/>
          </p:nvPr>
        </p:nvSpPr>
        <p:spPr/>
        <p:txBody>
          <a:bodyPr/>
          <a:lstStyle/>
          <a:p>
            <a:fld id="{B19F4F7B-D588-47B8-AFA9-8CB5435AC27B}" type="slidenum">
              <a:rPr lang="en-US" smtClean="0"/>
              <a:t>‹#›</a:t>
            </a:fld>
            <a:endParaRPr lang="en-US"/>
          </a:p>
        </p:txBody>
      </p:sp>
    </p:spTree>
    <p:extLst>
      <p:ext uri="{BB962C8B-B14F-4D97-AF65-F5344CB8AC3E}">
        <p14:creationId xmlns:p14="http://schemas.microsoft.com/office/powerpoint/2010/main" val="167584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98D8F-5004-43B1-3F06-1C19FA0BDF4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6CC5B0D-38F2-79B3-FCFD-58024DAF31D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9848172-E3C6-A78B-B07C-2582A271446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040B13D-7B19-28CF-4939-A376F618F894}"/>
              </a:ext>
            </a:extLst>
          </p:cNvPr>
          <p:cNvSpPr>
            <a:spLocks noGrp="1"/>
          </p:cNvSpPr>
          <p:nvPr>
            <p:ph type="dt" sz="half" idx="10"/>
          </p:nvPr>
        </p:nvSpPr>
        <p:spPr/>
        <p:txBody>
          <a:bodyPr/>
          <a:lstStyle/>
          <a:p>
            <a:fld id="{E3EECA18-21C9-4152-A45B-CD028109BC4C}" type="datetimeFigureOut">
              <a:rPr lang="en-US" smtClean="0"/>
              <a:t>1/23/2024</a:t>
            </a:fld>
            <a:endParaRPr lang="en-US"/>
          </a:p>
        </p:txBody>
      </p:sp>
      <p:sp>
        <p:nvSpPr>
          <p:cNvPr id="6" name="Footer Placeholder 5">
            <a:extLst>
              <a:ext uri="{FF2B5EF4-FFF2-40B4-BE49-F238E27FC236}">
                <a16:creationId xmlns:a16="http://schemas.microsoft.com/office/drawing/2014/main" id="{3F8BE31A-AA1D-B7B1-2942-054EB23566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49A033-91E7-C6D8-DD1E-C5F7D4CA29EF}"/>
              </a:ext>
            </a:extLst>
          </p:cNvPr>
          <p:cNvSpPr>
            <a:spLocks noGrp="1"/>
          </p:cNvSpPr>
          <p:nvPr>
            <p:ph type="sldNum" sz="quarter" idx="12"/>
          </p:nvPr>
        </p:nvSpPr>
        <p:spPr/>
        <p:txBody>
          <a:bodyPr/>
          <a:lstStyle/>
          <a:p>
            <a:fld id="{B19F4F7B-D588-47B8-AFA9-8CB5435AC27B}" type="slidenum">
              <a:rPr lang="en-US" smtClean="0"/>
              <a:t>‹#›</a:t>
            </a:fld>
            <a:endParaRPr lang="en-US"/>
          </a:p>
        </p:txBody>
      </p:sp>
    </p:spTree>
    <p:extLst>
      <p:ext uri="{BB962C8B-B14F-4D97-AF65-F5344CB8AC3E}">
        <p14:creationId xmlns:p14="http://schemas.microsoft.com/office/powerpoint/2010/main" val="24326864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6DAB4-EF85-C3F1-623A-5C7F089E652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469A575-61AF-5EB3-68E3-8F6238CD69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0BDCAAA-1053-1369-925A-50D9A8C907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2D09D8-A28D-7C6E-4D61-FA9C856EC1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17BF226-CE5A-D0AC-DA6A-B1A27B0EED8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59879E7-4B56-9CC5-55CF-028FF3D64556}"/>
              </a:ext>
            </a:extLst>
          </p:cNvPr>
          <p:cNvSpPr>
            <a:spLocks noGrp="1"/>
          </p:cNvSpPr>
          <p:nvPr>
            <p:ph type="dt" sz="half" idx="10"/>
          </p:nvPr>
        </p:nvSpPr>
        <p:spPr/>
        <p:txBody>
          <a:bodyPr/>
          <a:lstStyle/>
          <a:p>
            <a:fld id="{E3EECA18-21C9-4152-A45B-CD028109BC4C}" type="datetimeFigureOut">
              <a:rPr lang="en-US" smtClean="0"/>
              <a:t>1/23/2024</a:t>
            </a:fld>
            <a:endParaRPr lang="en-US"/>
          </a:p>
        </p:txBody>
      </p:sp>
      <p:sp>
        <p:nvSpPr>
          <p:cNvPr id="8" name="Footer Placeholder 7">
            <a:extLst>
              <a:ext uri="{FF2B5EF4-FFF2-40B4-BE49-F238E27FC236}">
                <a16:creationId xmlns:a16="http://schemas.microsoft.com/office/drawing/2014/main" id="{67AB8472-92E3-BBBC-BF95-FC795D17FAD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78C1CD1-4E64-12AD-A30E-D62A0DAF403E}"/>
              </a:ext>
            </a:extLst>
          </p:cNvPr>
          <p:cNvSpPr>
            <a:spLocks noGrp="1"/>
          </p:cNvSpPr>
          <p:nvPr>
            <p:ph type="sldNum" sz="quarter" idx="12"/>
          </p:nvPr>
        </p:nvSpPr>
        <p:spPr/>
        <p:txBody>
          <a:bodyPr/>
          <a:lstStyle/>
          <a:p>
            <a:fld id="{B19F4F7B-D588-47B8-AFA9-8CB5435AC27B}" type="slidenum">
              <a:rPr lang="en-US" smtClean="0"/>
              <a:t>‹#›</a:t>
            </a:fld>
            <a:endParaRPr lang="en-US"/>
          </a:p>
        </p:txBody>
      </p:sp>
    </p:spTree>
    <p:extLst>
      <p:ext uri="{BB962C8B-B14F-4D97-AF65-F5344CB8AC3E}">
        <p14:creationId xmlns:p14="http://schemas.microsoft.com/office/powerpoint/2010/main" val="25707598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26CB2-8984-A936-F19C-127DB0DF406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047B081-45BF-2CC7-8B92-D2ABDA6CDFBE}"/>
              </a:ext>
            </a:extLst>
          </p:cNvPr>
          <p:cNvSpPr>
            <a:spLocks noGrp="1"/>
          </p:cNvSpPr>
          <p:nvPr>
            <p:ph type="dt" sz="half" idx="10"/>
          </p:nvPr>
        </p:nvSpPr>
        <p:spPr/>
        <p:txBody>
          <a:bodyPr/>
          <a:lstStyle/>
          <a:p>
            <a:fld id="{E3EECA18-21C9-4152-A45B-CD028109BC4C}" type="datetimeFigureOut">
              <a:rPr lang="en-US" smtClean="0"/>
              <a:t>1/23/2024</a:t>
            </a:fld>
            <a:endParaRPr lang="en-US"/>
          </a:p>
        </p:txBody>
      </p:sp>
      <p:sp>
        <p:nvSpPr>
          <p:cNvPr id="4" name="Footer Placeholder 3">
            <a:extLst>
              <a:ext uri="{FF2B5EF4-FFF2-40B4-BE49-F238E27FC236}">
                <a16:creationId xmlns:a16="http://schemas.microsoft.com/office/drawing/2014/main" id="{AAE00286-0A98-D53D-E16B-995C99F2BF9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1032496-9BBD-7B73-4573-BEB8CB46FC15}"/>
              </a:ext>
            </a:extLst>
          </p:cNvPr>
          <p:cNvSpPr>
            <a:spLocks noGrp="1"/>
          </p:cNvSpPr>
          <p:nvPr>
            <p:ph type="sldNum" sz="quarter" idx="12"/>
          </p:nvPr>
        </p:nvSpPr>
        <p:spPr/>
        <p:txBody>
          <a:bodyPr/>
          <a:lstStyle/>
          <a:p>
            <a:fld id="{B19F4F7B-D588-47B8-AFA9-8CB5435AC27B}" type="slidenum">
              <a:rPr lang="en-US" smtClean="0"/>
              <a:t>‹#›</a:t>
            </a:fld>
            <a:endParaRPr lang="en-US"/>
          </a:p>
        </p:txBody>
      </p:sp>
    </p:spTree>
    <p:extLst>
      <p:ext uri="{BB962C8B-B14F-4D97-AF65-F5344CB8AC3E}">
        <p14:creationId xmlns:p14="http://schemas.microsoft.com/office/powerpoint/2010/main" val="39851975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A916C8-6941-5AEE-AC23-7A7B62589A15}"/>
              </a:ext>
            </a:extLst>
          </p:cNvPr>
          <p:cNvSpPr>
            <a:spLocks noGrp="1"/>
          </p:cNvSpPr>
          <p:nvPr>
            <p:ph type="dt" sz="half" idx="10"/>
          </p:nvPr>
        </p:nvSpPr>
        <p:spPr/>
        <p:txBody>
          <a:bodyPr/>
          <a:lstStyle/>
          <a:p>
            <a:fld id="{E3EECA18-21C9-4152-A45B-CD028109BC4C}" type="datetimeFigureOut">
              <a:rPr lang="en-US" smtClean="0"/>
              <a:t>1/23/2024</a:t>
            </a:fld>
            <a:endParaRPr lang="en-US"/>
          </a:p>
        </p:txBody>
      </p:sp>
      <p:sp>
        <p:nvSpPr>
          <p:cNvPr id="3" name="Footer Placeholder 2">
            <a:extLst>
              <a:ext uri="{FF2B5EF4-FFF2-40B4-BE49-F238E27FC236}">
                <a16:creationId xmlns:a16="http://schemas.microsoft.com/office/drawing/2014/main" id="{16D3BEF4-13DA-F3B8-4FAC-2A55A0C6642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B9C7C9A-EB88-AD14-3BED-CE70659932C2}"/>
              </a:ext>
            </a:extLst>
          </p:cNvPr>
          <p:cNvSpPr>
            <a:spLocks noGrp="1"/>
          </p:cNvSpPr>
          <p:nvPr>
            <p:ph type="sldNum" sz="quarter" idx="12"/>
          </p:nvPr>
        </p:nvSpPr>
        <p:spPr/>
        <p:txBody>
          <a:bodyPr/>
          <a:lstStyle/>
          <a:p>
            <a:fld id="{B19F4F7B-D588-47B8-AFA9-8CB5435AC27B}" type="slidenum">
              <a:rPr lang="en-US" smtClean="0"/>
              <a:t>‹#›</a:t>
            </a:fld>
            <a:endParaRPr lang="en-US"/>
          </a:p>
        </p:txBody>
      </p:sp>
    </p:spTree>
    <p:extLst>
      <p:ext uri="{BB962C8B-B14F-4D97-AF65-F5344CB8AC3E}">
        <p14:creationId xmlns:p14="http://schemas.microsoft.com/office/powerpoint/2010/main" val="19570786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2B658-C1ED-3583-9536-AD0A85B8C8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024E97A-2DB1-FACC-5F7A-FE307987E62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C741294-2B05-88D8-04E1-7CC2DA2EB0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F92D93-DCC3-1B07-D813-03390BCB1032}"/>
              </a:ext>
            </a:extLst>
          </p:cNvPr>
          <p:cNvSpPr>
            <a:spLocks noGrp="1"/>
          </p:cNvSpPr>
          <p:nvPr>
            <p:ph type="dt" sz="half" idx="10"/>
          </p:nvPr>
        </p:nvSpPr>
        <p:spPr/>
        <p:txBody>
          <a:bodyPr/>
          <a:lstStyle/>
          <a:p>
            <a:fld id="{E3EECA18-21C9-4152-A45B-CD028109BC4C}" type="datetimeFigureOut">
              <a:rPr lang="en-US" smtClean="0"/>
              <a:t>1/23/2024</a:t>
            </a:fld>
            <a:endParaRPr lang="en-US"/>
          </a:p>
        </p:txBody>
      </p:sp>
      <p:sp>
        <p:nvSpPr>
          <p:cNvPr id="6" name="Footer Placeholder 5">
            <a:extLst>
              <a:ext uri="{FF2B5EF4-FFF2-40B4-BE49-F238E27FC236}">
                <a16:creationId xmlns:a16="http://schemas.microsoft.com/office/drawing/2014/main" id="{E1D5CC19-4F81-2FD1-F44E-979403A6FA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6CE145-F15B-F9E9-F71D-9BE2CC7B2775}"/>
              </a:ext>
            </a:extLst>
          </p:cNvPr>
          <p:cNvSpPr>
            <a:spLocks noGrp="1"/>
          </p:cNvSpPr>
          <p:nvPr>
            <p:ph type="sldNum" sz="quarter" idx="12"/>
          </p:nvPr>
        </p:nvSpPr>
        <p:spPr/>
        <p:txBody>
          <a:bodyPr/>
          <a:lstStyle/>
          <a:p>
            <a:fld id="{B19F4F7B-D588-47B8-AFA9-8CB5435AC27B}" type="slidenum">
              <a:rPr lang="en-US" smtClean="0"/>
              <a:t>‹#›</a:t>
            </a:fld>
            <a:endParaRPr lang="en-US"/>
          </a:p>
        </p:txBody>
      </p:sp>
    </p:spTree>
    <p:extLst>
      <p:ext uri="{BB962C8B-B14F-4D97-AF65-F5344CB8AC3E}">
        <p14:creationId xmlns:p14="http://schemas.microsoft.com/office/powerpoint/2010/main" val="40047568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FB51C-3145-8309-0943-B78D2D0780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7D784A4-296F-1E29-3623-C97A054B949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CDBE633-70FE-C614-39D5-D1CE16CB48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56295E-9FA7-93B1-B5C6-FDD8121E2279}"/>
              </a:ext>
            </a:extLst>
          </p:cNvPr>
          <p:cNvSpPr>
            <a:spLocks noGrp="1"/>
          </p:cNvSpPr>
          <p:nvPr>
            <p:ph type="dt" sz="half" idx="10"/>
          </p:nvPr>
        </p:nvSpPr>
        <p:spPr/>
        <p:txBody>
          <a:bodyPr/>
          <a:lstStyle/>
          <a:p>
            <a:fld id="{E3EECA18-21C9-4152-A45B-CD028109BC4C}" type="datetimeFigureOut">
              <a:rPr lang="en-US" smtClean="0"/>
              <a:t>1/23/2024</a:t>
            </a:fld>
            <a:endParaRPr lang="en-US"/>
          </a:p>
        </p:txBody>
      </p:sp>
      <p:sp>
        <p:nvSpPr>
          <p:cNvPr id="6" name="Footer Placeholder 5">
            <a:extLst>
              <a:ext uri="{FF2B5EF4-FFF2-40B4-BE49-F238E27FC236}">
                <a16:creationId xmlns:a16="http://schemas.microsoft.com/office/drawing/2014/main" id="{2C806A84-1A48-5A58-9D70-1497F32B68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2CE748-580F-36F1-7706-339240820E0E}"/>
              </a:ext>
            </a:extLst>
          </p:cNvPr>
          <p:cNvSpPr>
            <a:spLocks noGrp="1"/>
          </p:cNvSpPr>
          <p:nvPr>
            <p:ph type="sldNum" sz="quarter" idx="12"/>
          </p:nvPr>
        </p:nvSpPr>
        <p:spPr/>
        <p:txBody>
          <a:bodyPr/>
          <a:lstStyle/>
          <a:p>
            <a:fld id="{B19F4F7B-D588-47B8-AFA9-8CB5435AC27B}" type="slidenum">
              <a:rPr lang="en-US" smtClean="0"/>
              <a:t>‹#›</a:t>
            </a:fld>
            <a:endParaRPr lang="en-US"/>
          </a:p>
        </p:txBody>
      </p:sp>
    </p:spTree>
    <p:extLst>
      <p:ext uri="{BB962C8B-B14F-4D97-AF65-F5344CB8AC3E}">
        <p14:creationId xmlns:p14="http://schemas.microsoft.com/office/powerpoint/2010/main" val="29838028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D742BDE-7016-1024-1729-C340087195C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83E9383-7206-5D8A-CF27-7EF1D40FE78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9630DC-3A0F-4AFB-7AE6-A79C3718F7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3EECA18-21C9-4152-A45B-CD028109BC4C}" type="datetimeFigureOut">
              <a:rPr lang="en-US" smtClean="0"/>
              <a:t>1/23/2024</a:t>
            </a:fld>
            <a:endParaRPr lang="en-US"/>
          </a:p>
        </p:txBody>
      </p:sp>
      <p:sp>
        <p:nvSpPr>
          <p:cNvPr id="5" name="Footer Placeholder 4">
            <a:extLst>
              <a:ext uri="{FF2B5EF4-FFF2-40B4-BE49-F238E27FC236}">
                <a16:creationId xmlns:a16="http://schemas.microsoft.com/office/drawing/2014/main" id="{2E11C598-586C-E28E-1561-AE86A4DF31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77E15D0-944F-701C-4CB5-D96D26D6FB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19F4F7B-D588-47B8-AFA9-8CB5435AC27B}" type="slidenum">
              <a:rPr lang="en-US" smtClean="0"/>
              <a:t>‹#›</a:t>
            </a:fld>
            <a:endParaRPr lang="en-US"/>
          </a:p>
        </p:txBody>
      </p:sp>
    </p:spTree>
    <p:extLst>
      <p:ext uri="{BB962C8B-B14F-4D97-AF65-F5344CB8AC3E}">
        <p14:creationId xmlns:p14="http://schemas.microsoft.com/office/powerpoint/2010/main" val="1596917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github.com/BrendanJMorgan/Engine-Development"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hyperlink" Target="https://www.gmnbt.com/products/bb-s-61800-c-ta-angular-contact-bearing/" TargetMode="Externa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2.xml"/><Relationship Id="rId5" Type="http://schemas.openxmlformats.org/officeDocument/2006/relationships/image" Target="../media/image21.jpeg"/><Relationship Id="rId4" Type="http://schemas.openxmlformats.org/officeDocument/2006/relationships/image" Target="../media/image20.jpeg"/></Relationships>
</file>

<file path=ppt/slides/_rels/slide7.xml.rels><?xml version="1.0" encoding="UTF-8" standalone="yes"?>
<Relationships xmlns="http://schemas.openxmlformats.org/package/2006/relationships"><Relationship Id="rId3" Type="http://schemas.openxmlformats.org/officeDocument/2006/relationships/image" Target="../media/image23.jpeg"/><Relationship Id="rId7" Type="http://schemas.openxmlformats.org/officeDocument/2006/relationships/image" Target="../media/image26.jpeg"/><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image" Target="../media/image25.jpeg"/><Relationship Id="rId5" Type="http://schemas.openxmlformats.org/officeDocument/2006/relationships/image" Target="../media/image24.png"/><Relationship Id="rId4" Type="http://schemas.openxmlformats.org/officeDocument/2006/relationships/hyperlink" Target="https://www.amazon.com/Premium-Jewelry-Making-Casting-Investment/dp/B07SXD7PW9" TargetMode="External"/></Relationships>
</file>

<file path=ppt/slides/_rels/slide8.xml.rels><?xml version="1.0" encoding="UTF-8" standalone="yes"?>
<Relationships xmlns="http://schemas.openxmlformats.org/package/2006/relationships"><Relationship Id="rId2" Type="http://schemas.openxmlformats.org/officeDocument/2006/relationships/hyperlink" Target="https://www.mcmaster.com/9437K4/"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E6E95-A1D4-B404-D2A8-25F1F07DDF2A}"/>
              </a:ext>
            </a:extLst>
          </p:cNvPr>
          <p:cNvSpPr>
            <a:spLocks noGrp="1"/>
          </p:cNvSpPr>
          <p:nvPr>
            <p:ph type="title"/>
          </p:nvPr>
        </p:nvSpPr>
        <p:spPr>
          <a:xfrm>
            <a:off x="0" y="0"/>
            <a:ext cx="10515600" cy="1325563"/>
          </a:xfrm>
        </p:spPr>
        <p:txBody>
          <a:bodyPr/>
          <a:lstStyle/>
          <a:p>
            <a:r>
              <a:rPr lang="en-US" dirty="0"/>
              <a:t>Context</a:t>
            </a:r>
          </a:p>
        </p:txBody>
      </p:sp>
      <p:sp>
        <p:nvSpPr>
          <p:cNvPr id="3" name="Content Placeholder 2">
            <a:extLst>
              <a:ext uri="{FF2B5EF4-FFF2-40B4-BE49-F238E27FC236}">
                <a16:creationId xmlns:a16="http://schemas.microsoft.com/office/drawing/2014/main" id="{B8545D98-7C1B-21E2-9301-9B06AF84A182}"/>
              </a:ext>
            </a:extLst>
          </p:cNvPr>
          <p:cNvSpPr>
            <a:spLocks noGrp="1"/>
          </p:cNvSpPr>
          <p:nvPr>
            <p:ph idx="1"/>
          </p:nvPr>
        </p:nvSpPr>
        <p:spPr>
          <a:xfrm>
            <a:off x="838200" y="914401"/>
            <a:ext cx="10515600" cy="5943600"/>
          </a:xfrm>
        </p:spPr>
        <p:txBody>
          <a:bodyPr>
            <a:normAutofit/>
          </a:bodyPr>
          <a:lstStyle/>
          <a:p>
            <a:pPr>
              <a:lnSpc>
                <a:spcPct val="100000"/>
              </a:lnSpc>
            </a:pPr>
            <a:r>
              <a:rPr lang="en-US" sz="1200" dirty="0"/>
              <a:t>Eventual goal is to feed 3000 lbf, 400 psi engine, 1.4 OF, LOx &amp; 95% ethanol</a:t>
            </a:r>
          </a:p>
          <a:p>
            <a:pPr lvl="1">
              <a:lnSpc>
                <a:spcPct val="100000"/>
              </a:lnSpc>
            </a:pPr>
            <a:r>
              <a:rPr lang="en-US" sz="1200" dirty="0"/>
              <a:t>Higher thrust than team so not pumping tiny mass flow (I can only machine parts so small…), other properties similar because messing with these is not my project goal.</a:t>
            </a:r>
          </a:p>
          <a:p>
            <a:pPr lvl="1">
              <a:lnSpc>
                <a:spcPct val="100000"/>
              </a:lnSpc>
            </a:pPr>
            <a:r>
              <a:rPr lang="en-US" sz="1200" dirty="0"/>
              <a:t>Goal is to not pressurize tanks whatsoever.</a:t>
            </a:r>
          </a:p>
          <a:p>
            <a:pPr lvl="1">
              <a:lnSpc>
                <a:spcPct val="100000"/>
              </a:lnSpc>
            </a:pPr>
            <a:r>
              <a:rPr lang="en-US" sz="1200" dirty="0"/>
              <a:t>Reducing mass is very low priority for me, my goal is to hotfire a concept not launch a rocket.</a:t>
            </a:r>
          </a:p>
          <a:p>
            <a:pPr>
              <a:lnSpc>
                <a:spcPct val="100000"/>
              </a:lnSpc>
            </a:pPr>
            <a:r>
              <a:rPr lang="en-US" sz="1200" dirty="0">
                <a:solidFill>
                  <a:srgbClr val="212121"/>
                </a:solidFill>
              </a:rPr>
              <a:t>Total (CC+GG): </a:t>
            </a:r>
            <a:r>
              <a:rPr lang="en-US" sz="1200" b="0" i="0" dirty="0">
                <a:solidFill>
                  <a:srgbClr val="212121"/>
                </a:solidFill>
                <a:effectLst/>
              </a:rPr>
              <a:t>4.34 kg/s lox, 3.15 kg/s fuel</a:t>
            </a:r>
            <a:br>
              <a:rPr lang="en-US" sz="1200" b="0" i="0" dirty="0">
                <a:solidFill>
                  <a:srgbClr val="212121"/>
                </a:solidFill>
                <a:effectLst/>
              </a:rPr>
            </a:br>
            <a:r>
              <a:rPr lang="en-US" sz="1200" b="0" i="0" dirty="0">
                <a:solidFill>
                  <a:srgbClr val="212121"/>
                </a:solidFill>
                <a:effectLst/>
              </a:rPr>
              <a:t>To Gas Generator: 11.6 g/s lox, 57.8 g/s fuel</a:t>
            </a:r>
            <a:endParaRPr lang="en-US" sz="1200" dirty="0">
              <a:solidFill>
                <a:srgbClr val="212121"/>
              </a:solidFill>
            </a:endParaRPr>
          </a:p>
          <a:p>
            <a:pPr>
              <a:lnSpc>
                <a:spcPct val="100000"/>
              </a:lnSpc>
            </a:pPr>
            <a:r>
              <a:rPr lang="en-US" sz="1200" b="0" i="0" dirty="0">
                <a:solidFill>
                  <a:srgbClr val="212121"/>
                </a:solidFill>
                <a:effectLst/>
              </a:rPr>
              <a:t>Initial tests will be powered off an N2 bottle like you suggested.</a:t>
            </a:r>
          </a:p>
          <a:p>
            <a:pPr>
              <a:lnSpc>
                <a:spcPct val="100000"/>
              </a:lnSpc>
            </a:pPr>
            <a:r>
              <a:rPr lang="en-US" sz="1200" b="0" i="0" dirty="0">
                <a:solidFill>
                  <a:srgbClr val="212121"/>
                </a:solidFill>
                <a:effectLst/>
              </a:rPr>
              <a:t>I do not have a CAD design for a GG yet, but my concept is:</a:t>
            </a:r>
          </a:p>
          <a:p>
            <a:pPr lvl="1">
              <a:lnSpc>
                <a:spcPct val="100000"/>
              </a:lnSpc>
            </a:pPr>
            <a:r>
              <a:rPr lang="en-US" sz="1200" dirty="0">
                <a:solidFill>
                  <a:srgbClr val="212121"/>
                </a:solidFill>
              </a:rPr>
              <a:t>400 psi, 1360 F, 0.2 OF</a:t>
            </a:r>
          </a:p>
          <a:p>
            <a:pPr lvl="1">
              <a:lnSpc>
                <a:spcPct val="100000"/>
              </a:lnSpc>
            </a:pPr>
            <a:r>
              <a:rPr lang="en-US" sz="1200" b="0" i="0" dirty="0">
                <a:solidFill>
                  <a:srgbClr val="212121"/>
                </a:solidFill>
                <a:effectLst/>
              </a:rPr>
              <a:t>Side-Outlet Reverse flow design</a:t>
            </a:r>
            <a:r>
              <a:rPr lang="en-US" sz="1200" dirty="0">
                <a:solidFill>
                  <a:srgbClr val="212121"/>
                </a:solidFill>
              </a:rPr>
              <a:t>, ¼” steel construction with 6061 injector</a:t>
            </a:r>
          </a:p>
          <a:p>
            <a:pPr lvl="1">
              <a:lnSpc>
                <a:spcPct val="100000"/>
              </a:lnSpc>
            </a:pPr>
            <a:r>
              <a:rPr lang="en-US" sz="1200" b="0" i="0" dirty="0">
                <a:solidFill>
                  <a:srgbClr val="212121"/>
                </a:solidFill>
                <a:effectLst/>
              </a:rPr>
              <a:t>Central lox orifice flanked by four fuel orifices impinging on it and another four impinging on the wall (for film)</a:t>
            </a:r>
          </a:p>
          <a:p>
            <a:pPr lvl="1">
              <a:lnSpc>
                <a:spcPct val="100000"/>
              </a:lnSpc>
            </a:pPr>
            <a:r>
              <a:rPr lang="en-US" sz="1200" b="0" i="0" dirty="0">
                <a:solidFill>
                  <a:srgbClr val="212121"/>
                </a:solidFill>
                <a:effectLst/>
              </a:rPr>
              <a:t>Estes motor, mounted so exhaust blows across cylindrical GG, par</a:t>
            </a:r>
            <a:r>
              <a:rPr lang="en-US" sz="1200" dirty="0">
                <a:solidFill>
                  <a:srgbClr val="212121"/>
                </a:solidFill>
              </a:rPr>
              <a:t>allel to injector face, then proceeding out GG outlet into turbine manifold. Dual purpose: igniting GG and spin starting the turbine in the meantime. Unsure about potential for clogging injector and/or turbine nozzle holes.</a:t>
            </a:r>
          </a:p>
          <a:p>
            <a:pPr>
              <a:lnSpc>
                <a:spcPct val="100000"/>
              </a:lnSpc>
            </a:pPr>
            <a:r>
              <a:rPr lang="en-US" sz="1200" dirty="0">
                <a:solidFill>
                  <a:srgbClr val="212121"/>
                </a:solidFill>
              </a:rPr>
              <a:t>I plan on doing a structural, modal, and thermal FEA for the whole thing</a:t>
            </a:r>
          </a:p>
          <a:p>
            <a:pPr lvl="1">
              <a:lnSpc>
                <a:spcPct val="100000"/>
              </a:lnSpc>
            </a:pPr>
            <a:r>
              <a:rPr lang="en-US" sz="1200" dirty="0">
                <a:solidFill>
                  <a:srgbClr val="212121"/>
                </a:solidFill>
              </a:rPr>
              <a:t>Large reason I’m contacting you now is to get feedback on design before I launch into this analysis too far.</a:t>
            </a:r>
          </a:p>
          <a:p>
            <a:pPr>
              <a:lnSpc>
                <a:spcPct val="100000"/>
              </a:lnSpc>
            </a:pPr>
            <a:r>
              <a:rPr lang="en-US" sz="1200" dirty="0">
                <a:solidFill>
                  <a:srgbClr val="212121"/>
                </a:solidFill>
              </a:rPr>
              <a:t>I’ve been working on this on and off for a bit over one year. Most of that time has been spent developing an all-encompassing MATLAB model for the whole cycle, not just </a:t>
            </a:r>
            <a:r>
              <a:rPr lang="en-US" sz="1200" dirty="0" err="1">
                <a:solidFill>
                  <a:srgbClr val="212121"/>
                </a:solidFill>
              </a:rPr>
              <a:t>cadding</a:t>
            </a:r>
            <a:r>
              <a:rPr lang="en-US" sz="1200" dirty="0">
                <a:solidFill>
                  <a:srgbClr val="212121"/>
                </a:solidFill>
              </a:rPr>
              <a:t> the turbopump (I did most of that in the past month). Thank you for any and all feedback you may have.</a:t>
            </a:r>
          </a:p>
          <a:p>
            <a:pPr>
              <a:lnSpc>
                <a:spcPct val="100000"/>
              </a:lnSpc>
            </a:pPr>
            <a:r>
              <a:rPr lang="en-US" sz="1200" dirty="0">
                <a:solidFill>
                  <a:srgbClr val="212121"/>
                </a:solidFill>
              </a:rPr>
              <a:t>I come from primarily a structures background, not a propulsion one, so don’t hesitate to point out errors that might seem obvious. There are probably a lot of gaps in my knowledge on the basics of plumbing/fluids/thermal</a:t>
            </a:r>
          </a:p>
          <a:p>
            <a:pPr>
              <a:lnSpc>
                <a:spcPct val="100000"/>
              </a:lnSpc>
            </a:pPr>
            <a:r>
              <a:rPr lang="en-US" sz="1200" dirty="0">
                <a:solidFill>
                  <a:srgbClr val="212121"/>
                </a:solidFill>
              </a:rPr>
              <a:t>I have my code/cads/analysis here if you happen to want to look, but I definitely don’t expect you to do that.</a:t>
            </a:r>
          </a:p>
          <a:p>
            <a:pPr lvl="1">
              <a:lnSpc>
                <a:spcPct val="100000"/>
              </a:lnSpc>
            </a:pPr>
            <a:r>
              <a:rPr lang="en-US" sz="1200" dirty="0">
                <a:solidFill>
                  <a:srgbClr val="212121"/>
                </a:solidFill>
                <a:hlinkClick r:id="rId2"/>
              </a:rPr>
              <a:t>https://github.com/BrendanJMorgan/Engine-Development</a:t>
            </a:r>
            <a:endParaRPr lang="en-US" sz="1200" dirty="0">
              <a:solidFill>
                <a:srgbClr val="212121"/>
              </a:solidFill>
            </a:endParaRPr>
          </a:p>
          <a:p>
            <a:pPr marL="0" indent="0">
              <a:buNone/>
            </a:pPr>
            <a:endParaRPr lang="en-US" sz="1200" b="0" i="0" dirty="0">
              <a:solidFill>
                <a:srgbClr val="212121"/>
              </a:solidFill>
              <a:effectLst/>
            </a:endParaRPr>
          </a:p>
          <a:p>
            <a:pPr lvl="1"/>
            <a:endParaRPr lang="en-US" sz="1200" b="0" i="0" dirty="0">
              <a:solidFill>
                <a:srgbClr val="212121"/>
              </a:solidFill>
              <a:effectLst/>
            </a:endParaRPr>
          </a:p>
          <a:p>
            <a:endParaRPr lang="en-US" sz="1200" dirty="0"/>
          </a:p>
          <a:p>
            <a:pPr lvl="1"/>
            <a:endParaRPr lang="en-US" sz="1200" dirty="0"/>
          </a:p>
          <a:p>
            <a:endParaRPr lang="en-US" sz="1200" dirty="0"/>
          </a:p>
        </p:txBody>
      </p:sp>
    </p:spTree>
    <p:extLst>
      <p:ext uri="{BB962C8B-B14F-4D97-AF65-F5344CB8AC3E}">
        <p14:creationId xmlns:p14="http://schemas.microsoft.com/office/powerpoint/2010/main" val="31015357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Picture 75">
            <a:extLst>
              <a:ext uri="{FF2B5EF4-FFF2-40B4-BE49-F238E27FC236}">
                <a16:creationId xmlns:a16="http://schemas.microsoft.com/office/drawing/2014/main" id="{378D5C74-872D-3C76-AA3F-E707BF07D87E}"/>
              </a:ext>
            </a:extLst>
          </p:cNvPr>
          <p:cNvPicPr>
            <a:picLocks noChangeAspect="1"/>
          </p:cNvPicPr>
          <p:nvPr/>
        </p:nvPicPr>
        <p:blipFill rotWithShape="1">
          <a:blip r:embed="rId2"/>
          <a:srcRect l="6824" t="2767" r="13612" b="4277"/>
          <a:stretch/>
        </p:blipFill>
        <p:spPr>
          <a:xfrm>
            <a:off x="4502" y="724618"/>
            <a:ext cx="7825542" cy="6133381"/>
          </a:xfrm>
          <a:prstGeom prst="rect">
            <a:avLst/>
          </a:prstGeom>
        </p:spPr>
      </p:pic>
      <p:pic>
        <p:nvPicPr>
          <p:cNvPr id="13" name="Picture 12">
            <a:extLst>
              <a:ext uri="{FF2B5EF4-FFF2-40B4-BE49-F238E27FC236}">
                <a16:creationId xmlns:a16="http://schemas.microsoft.com/office/drawing/2014/main" id="{BCB8DF69-ECAB-E2B2-0D0A-E2256711C6D0}"/>
              </a:ext>
            </a:extLst>
          </p:cNvPr>
          <p:cNvPicPr>
            <a:picLocks noChangeAspect="1"/>
          </p:cNvPicPr>
          <p:nvPr/>
        </p:nvPicPr>
        <p:blipFill rotWithShape="1">
          <a:blip r:embed="rId3"/>
          <a:srcRect l="8054" t="8402" r="7383" b="7688"/>
          <a:stretch/>
        </p:blipFill>
        <p:spPr>
          <a:xfrm>
            <a:off x="8584784" y="3778370"/>
            <a:ext cx="3607216" cy="3079630"/>
          </a:xfrm>
          <a:prstGeom prst="rect">
            <a:avLst/>
          </a:prstGeom>
        </p:spPr>
      </p:pic>
      <p:pic>
        <p:nvPicPr>
          <p:cNvPr id="11" name="Picture 10">
            <a:extLst>
              <a:ext uri="{FF2B5EF4-FFF2-40B4-BE49-F238E27FC236}">
                <a16:creationId xmlns:a16="http://schemas.microsoft.com/office/drawing/2014/main" id="{3C71858C-48F7-7BF1-F244-9EF40797495F}"/>
              </a:ext>
            </a:extLst>
          </p:cNvPr>
          <p:cNvPicPr>
            <a:picLocks noChangeAspect="1"/>
          </p:cNvPicPr>
          <p:nvPr/>
        </p:nvPicPr>
        <p:blipFill rotWithShape="1">
          <a:blip r:embed="rId4"/>
          <a:srcRect l="22077" t="3717" r="23738"/>
          <a:stretch/>
        </p:blipFill>
        <p:spPr>
          <a:xfrm>
            <a:off x="8802109" y="0"/>
            <a:ext cx="3349925" cy="3541350"/>
          </a:xfrm>
          <a:prstGeom prst="rect">
            <a:avLst/>
          </a:prstGeom>
        </p:spPr>
      </p:pic>
      <p:sp>
        <p:nvSpPr>
          <p:cNvPr id="14" name="TextBox 13">
            <a:extLst>
              <a:ext uri="{FF2B5EF4-FFF2-40B4-BE49-F238E27FC236}">
                <a16:creationId xmlns:a16="http://schemas.microsoft.com/office/drawing/2014/main" id="{2F6409A2-CC45-F9C6-5A23-04D4A3B78261}"/>
              </a:ext>
            </a:extLst>
          </p:cNvPr>
          <p:cNvSpPr txBox="1"/>
          <p:nvPr/>
        </p:nvSpPr>
        <p:spPr>
          <a:xfrm>
            <a:off x="136307" y="5133519"/>
            <a:ext cx="957531" cy="369332"/>
          </a:xfrm>
          <a:prstGeom prst="rect">
            <a:avLst/>
          </a:prstGeom>
          <a:noFill/>
        </p:spPr>
        <p:txBody>
          <a:bodyPr wrap="square" rtlCol="0">
            <a:spAutoFit/>
          </a:bodyPr>
          <a:lstStyle/>
          <a:p>
            <a:r>
              <a:rPr lang="en-US" b="1" dirty="0">
                <a:solidFill>
                  <a:schemeClr val="bg1"/>
                </a:solidFill>
                <a:highlight>
                  <a:srgbClr val="FF0000"/>
                </a:highlight>
              </a:rPr>
              <a:t>Fuel In</a:t>
            </a:r>
          </a:p>
        </p:txBody>
      </p:sp>
      <p:sp>
        <p:nvSpPr>
          <p:cNvPr id="17" name="TextBox 16">
            <a:extLst>
              <a:ext uri="{FF2B5EF4-FFF2-40B4-BE49-F238E27FC236}">
                <a16:creationId xmlns:a16="http://schemas.microsoft.com/office/drawing/2014/main" id="{ADB99291-A843-636D-6B6E-171B5D65038D}"/>
              </a:ext>
            </a:extLst>
          </p:cNvPr>
          <p:cNvSpPr txBox="1"/>
          <p:nvPr/>
        </p:nvSpPr>
        <p:spPr>
          <a:xfrm>
            <a:off x="3771999" y="4696647"/>
            <a:ext cx="1160529" cy="369332"/>
          </a:xfrm>
          <a:prstGeom prst="rect">
            <a:avLst/>
          </a:prstGeom>
          <a:noFill/>
        </p:spPr>
        <p:txBody>
          <a:bodyPr wrap="square" rtlCol="0">
            <a:spAutoFit/>
          </a:bodyPr>
          <a:lstStyle/>
          <a:p>
            <a:r>
              <a:rPr lang="en-US" b="1" dirty="0">
                <a:solidFill>
                  <a:schemeClr val="bg1"/>
                </a:solidFill>
                <a:highlight>
                  <a:srgbClr val="FF0000"/>
                </a:highlight>
              </a:rPr>
              <a:t>Fuel Out</a:t>
            </a:r>
          </a:p>
        </p:txBody>
      </p:sp>
      <p:cxnSp>
        <p:nvCxnSpPr>
          <p:cNvPr id="19" name="Straight Arrow Connector 18">
            <a:extLst>
              <a:ext uri="{FF2B5EF4-FFF2-40B4-BE49-F238E27FC236}">
                <a16:creationId xmlns:a16="http://schemas.microsoft.com/office/drawing/2014/main" id="{B11E3D9A-F0C5-AF59-60A1-AAB8342F9BE5}"/>
              </a:ext>
            </a:extLst>
          </p:cNvPr>
          <p:cNvCxnSpPr>
            <a:cxnSpLocks/>
            <a:stCxn id="17" idx="0"/>
          </p:cNvCxnSpPr>
          <p:nvPr/>
        </p:nvCxnSpPr>
        <p:spPr>
          <a:xfrm flipV="1">
            <a:off x="4352264" y="4191485"/>
            <a:ext cx="320136" cy="505162"/>
          </a:xfrm>
          <a:prstGeom prst="straightConnector1">
            <a:avLst/>
          </a:prstGeom>
          <a:ln w="38100">
            <a:solidFill>
              <a:srgbClr val="FF0000"/>
            </a:solidFill>
            <a:tailEnd type="oval"/>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3DE45646-D676-69CA-E549-D907314664A9}"/>
              </a:ext>
            </a:extLst>
          </p:cNvPr>
          <p:cNvSpPr txBox="1"/>
          <p:nvPr/>
        </p:nvSpPr>
        <p:spPr>
          <a:xfrm>
            <a:off x="4270102" y="2320791"/>
            <a:ext cx="1160529" cy="369332"/>
          </a:xfrm>
          <a:prstGeom prst="rect">
            <a:avLst/>
          </a:prstGeom>
          <a:noFill/>
        </p:spPr>
        <p:txBody>
          <a:bodyPr wrap="square" rtlCol="0">
            <a:spAutoFit/>
          </a:bodyPr>
          <a:lstStyle/>
          <a:p>
            <a:r>
              <a:rPr lang="en-US" b="1" dirty="0">
                <a:solidFill>
                  <a:schemeClr val="bg1"/>
                </a:solidFill>
                <a:highlight>
                  <a:srgbClr val="0000FF"/>
                </a:highlight>
              </a:rPr>
              <a:t>Lox Out</a:t>
            </a:r>
          </a:p>
        </p:txBody>
      </p:sp>
      <p:cxnSp>
        <p:nvCxnSpPr>
          <p:cNvPr id="23" name="Straight Arrow Connector 22">
            <a:extLst>
              <a:ext uri="{FF2B5EF4-FFF2-40B4-BE49-F238E27FC236}">
                <a16:creationId xmlns:a16="http://schemas.microsoft.com/office/drawing/2014/main" id="{469EA2E2-9400-1E3F-4EBA-6F7BE371969C}"/>
              </a:ext>
            </a:extLst>
          </p:cNvPr>
          <p:cNvCxnSpPr>
            <a:cxnSpLocks/>
            <a:stCxn id="22" idx="2"/>
          </p:cNvCxnSpPr>
          <p:nvPr/>
        </p:nvCxnSpPr>
        <p:spPr>
          <a:xfrm flipH="1">
            <a:off x="4485736" y="2690123"/>
            <a:ext cx="364631" cy="436149"/>
          </a:xfrm>
          <a:prstGeom prst="straightConnector1">
            <a:avLst/>
          </a:prstGeom>
          <a:ln w="38100">
            <a:solidFill>
              <a:srgbClr val="0070C0"/>
            </a:solidFill>
            <a:tailEnd type="oval"/>
          </a:ln>
        </p:spPr>
        <p:style>
          <a:lnRef idx="2">
            <a:schemeClr val="accent1"/>
          </a:lnRef>
          <a:fillRef idx="0">
            <a:schemeClr val="accent1"/>
          </a:fillRef>
          <a:effectRef idx="1">
            <a:schemeClr val="accent1"/>
          </a:effectRef>
          <a:fontRef idx="minor">
            <a:schemeClr val="tx1"/>
          </a:fontRef>
        </p:style>
      </p:cxnSp>
      <p:sp>
        <p:nvSpPr>
          <p:cNvPr id="29" name="TextBox 28">
            <a:extLst>
              <a:ext uri="{FF2B5EF4-FFF2-40B4-BE49-F238E27FC236}">
                <a16:creationId xmlns:a16="http://schemas.microsoft.com/office/drawing/2014/main" id="{5854E6DE-0327-8D36-5885-E30ED7D8B91B}"/>
              </a:ext>
            </a:extLst>
          </p:cNvPr>
          <p:cNvSpPr txBox="1"/>
          <p:nvPr/>
        </p:nvSpPr>
        <p:spPr>
          <a:xfrm>
            <a:off x="3562533" y="950874"/>
            <a:ext cx="1160529" cy="369332"/>
          </a:xfrm>
          <a:prstGeom prst="rect">
            <a:avLst/>
          </a:prstGeom>
          <a:noFill/>
        </p:spPr>
        <p:txBody>
          <a:bodyPr wrap="square" rtlCol="0">
            <a:spAutoFit/>
          </a:bodyPr>
          <a:lstStyle/>
          <a:p>
            <a:r>
              <a:rPr lang="en-US" b="1" dirty="0">
                <a:solidFill>
                  <a:schemeClr val="bg1"/>
                </a:solidFill>
                <a:highlight>
                  <a:srgbClr val="0000FF"/>
                </a:highlight>
              </a:rPr>
              <a:t>Lox In</a:t>
            </a:r>
          </a:p>
        </p:txBody>
      </p:sp>
      <p:sp>
        <p:nvSpPr>
          <p:cNvPr id="30" name="TextBox 29">
            <a:extLst>
              <a:ext uri="{FF2B5EF4-FFF2-40B4-BE49-F238E27FC236}">
                <a16:creationId xmlns:a16="http://schemas.microsoft.com/office/drawing/2014/main" id="{F2226196-BEB3-2C6A-AA63-528B3EC3D993}"/>
              </a:ext>
            </a:extLst>
          </p:cNvPr>
          <p:cNvSpPr txBox="1"/>
          <p:nvPr/>
        </p:nvSpPr>
        <p:spPr>
          <a:xfrm>
            <a:off x="136307" y="6007844"/>
            <a:ext cx="2424022" cy="738664"/>
          </a:xfrm>
          <a:prstGeom prst="rect">
            <a:avLst/>
          </a:prstGeom>
          <a:noFill/>
        </p:spPr>
        <p:txBody>
          <a:bodyPr wrap="square" rtlCol="0">
            <a:spAutoFit/>
          </a:bodyPr>
          <a:lstStyle/>
          <a:p>
            <a:r>
              <a:rPr lang="en-US" sz="1400" b="1" dirty="0"/>
              <a:t>Gears 100:25 Teeth</a:t>
            </a:r>
          </a:p>
          <a:p>
            <a:r>
              <a:rPr lang="en-US" sz="1400" b="1" dirty="0"/>
              <a:t>Module 1</a:t>
            </a:r>
          </a:p>
          <a:p>
            <a:r>
              <a:rPr lang="en-US" sz="1400" b="1" dirty="0"/>
              <a:t>80,000:20,000 RPM</a:t>
            </a:r>
          </a:p>
        </p:txBody>
      </p:sp>
      <p:sp>
        <p:nvSpPr>
          <p:cNvPr id="31" name="TextBox 30">
            <a:extLst>
              <a:ext uri="{FF2B5EF4-FFF2-40B4-BE49-F238E27FC236}">
                <a16:creationId xmlns:a16="http://schemas.microsoft.com/office/drawing/2014/main" id="{84114C93-5EE3-9BF0-FF40-C7B7B86D41CC}"/>
              </a:ext>
            </a:extLst>
          </p:cNvPr>
          <p:cNvSpPr txBox="1"/>
          <p:nvPr/>
        </p:nvSpPr>
        <p:spPr>
          <a:xfrm>
            <a:off x="5350008" y="934593"/>
            <a:ext cx="2965333" cy="523220"/>
          </a:xfrm>
          <a:prstGeom prst="rect">
            <a:avLst/>
          </a:prstGeom>
          <a:noFill/>
        </p:spPr>
        <p:txBody>
          <a:bodyPr wrap="square" rtlCol="0">
            <a:spAutoFit/>
          </a:bodyPr>
          <a:lstStyle/>
          <a:p>
            <a:r>
              <a:rPr lang="en-US" sz="1400" dirty="0"/>
              <a:t>Keyed Shafts 10 mm OD, 304 SS, Tapped Ends 10-32</a:t>
            </a:r>
          </a:p>
        </p:txBody>
      </p:sp>
      <p:sp>
        <p:nvSpPr>
          <p:cNvPr id="32" name="TextBox 31">
            <a:extLst>
              <a:ext uri="{FF2B5EF4-FFF2-40B4-BE49-F238E27FC236}">
                <a16:creationId xmlns:a16="http://schemas.microsoft.com/office/drawing/2014/main" id="{39A78E1A-A7A5-38FE-887F-8739D8EDEA1A}"/>
              </a:ext>
            </a:extLst>
          </p:cNvPr>
          <p:cNvSpPr txBox="1"/>
          <p:nvPr/>
        </p:nvSpPr>
        <p:spPr>
          <a:xfrm>
            <a:off x="6096000" y="2152297"/>
            <a:ext cx="3132110" cy="677108"/>
          </a:xfrm>
          <a:prstGeom prst="rect">
            <a:avLst/>
          </a:prstGeom>
          <a:noFill/>
        </p:spPr>
        <p:txBody>
          <a:bodyPr wrap="square" rtlCol="0">
            <a:spAutoFit/>
          </a:bodyPr>
          <a:lstStyle/>
          <a:p>
            <a:r>
              <a:rPr lang="en-US" sz="1400" dirty="0"/>
              <a:t>GMN Angular Bearings 15</a:t>
            </a:r>
            <a:r>
              <a:rPr lang="en-US" sz="1400" baseline="30000" dirty="0"/>
              <a:t>o</a:t>
            </a:r>
            <a:r>
              <a:rPr lang="en-US" sz="1400" baseline="-25000" dirty="0"/>
              <a:t> </a:t>
            </a:r>
            <a:r>
              <a:rPr lang="en-US" sz="1400" dirty="0"/>
              <a:t>Contact</a:t>
            </a:r>
          </a:p>
          <a:p>
            <a:r>
              <a:rPr lang="en-US" sz="1200" dirty="0">
                <a:hlinkClick r:id="rId5"/>
              </a:rPr>
              <a:t>https://www.gmnbt.com/products/bb-s-61800-c-ta-angular-contact-bearing/</a:t>
            </a:r>
            <a:endParaRPr lang="en-US" sz="1200" dirty="0"/>
          </a:p>
        </p:txBody>
      </p:sp>
      <p:sp>
        <p:nvSpPr>
          <p:cNvPr id="37" name="TextBox 36">
            <a:extLst>
              <a:ext uri="{FF2B5EF4-FFF2-40B4-BE49-F238E27FC236}">
                <a16:creationId xmlns:a16="http://schemas.microsoft.com/office/drawing/2014/main" id="{DB4687CA-46B3-155F-756C-1B33B5B64CD4}"/>
              </a:ext>
            </a:extLst>
          </p:cNvPr>
          <p:cNvSpPr txBox="1"/>
          <p:nvPr/>
        </p:nvSpPr>
        <p:spPr>
          <a:xfrm>
            <a:off x="7672655" y="3523890"/>
            <a:ext cx="2143218" cy="523220"/>
          </a:xfrm>
          <a:prstGeom prst="rect">
            <a:avLst/>
          </a:prstGeom>
          <a:noFill/>
        </p:spPr>
        <p:txBody>
          <a:bodyPr wrap="square" rtlCol="0">
            <a:spAutoFit/>
          </a:bodyPr>
          <a:lstStyle/>
          <a:p>
            <a:r>
              <a:rPr lang="en-US" sz="1400" dirty="0"/>
              <a:t>Air gaps for thermal, may put insulation sheets</a:t>
            </a:r>
          </a:p>
        </p:txBody>
      </p:sp>
      <p:cxnSp>
        <p:nvCxnSpPr>
          <p:cNvPr id="56" name="Straight Arrow Connector 55">
            <a:extLst>
              <a:ext uri="{FF2B5EF4-FFF2-40B4-BE49-F238E27FC236}">
                <a16:creationId xmlns:a16="http://schemas.microsoft.com/office/drawing/2014/main" id="{5FD13A64-1839-DA1C-3FE8-1C072098FF2F}"/>
              </a:ext>
            </a:extLst>
          </p:cNvPr>
          <p:cNvCxnSpPr>
            <a:cxnSpLocks/>
            <a:stCxn id="37" idx="1"/>
          </p:cNvCxnSpPr>
          <p:nvPr/>
        </p:nvCxnSpPr>
        <p:spPr>
          <a:xfrm flipH="1" flipV="1">
            <a:off x="5430631" y="3605842"/>
            <a:ext cx="2242024" cy="179658"/>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8" name="Straight Arrow Connector 57">
            <a:extLst>
              <a:ext uri="{FF2B5EF4-FFF2-40B4-BE49-F238E27FC236}">
                <a16:creationId xmlns:a16="http://schemas.microsoft.com/office/drawing/2014/main" id="{2E36B3E3-CA4F-A373-9229-9998519BC201}"/>
              </a:ext>
            </a:extLst>
          </p:cNvPr>
          <p:cNvCxnSpPr>
            <a:cxnSpLocks/>
            <a:stCxn id="37" idx="1"/>
          </p:cNvCxnSpPr>
          <p:nvPr/>
        </p:nvCxnSpPr>
        <p:spPr>
          <a:xfrm flipH="1">
            <a:off x="6352332" y="3785500"/>
            <a:ext cx="1320323" cy="1643089"/>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63" name="TextBox 62">
            <a:extLst>
              <a:ext uri="{FF2B5EF4-FFF2-40B4-BE49-F238E27FC236}">
                <a16:creationId xmlns:a16="http://schemas.microsoft.com/office/drawing/2014/main" id="{1DB84B9B-2ED0-BEE8-BEEF-53E504AF59B9}"/>
              </a:ext>
            </a:extLst>
          </p:cNvPr>
          <p:cNvSpPr txBox="1"/>
          <p:nvPr/>
        </p:nvSpPr>
        <p:spPr>
          <a:xfrm>
            <a:off x="7603479" y="4537209"/>
            <a:ext cx="1337306" cy="646331"/>
          </a:xfrm>
          <a:prstGeom prst="rect">
            <a:avLst/>
          </a:prstGeom>
          <a:noFill/>
        </p:spPr>
        <p:txBody>
          <a:bodyPr wrap="square" rtlCol="0">
            <a:spAutoFit/>
          </a:bodyPr>
          <a:lstStyle/>
          <a:p>
            <a:pPr algn="ctr"/>
            <a:r>
              <a:rPr lang="en-US" dirty="0">
                <a:highlight>
                  <a:srgbClr val="FFFF00"/>
                </a:highlight>
              </a:rPr>
              <a:t>Turbine Manifold</a:t>
            </a:r>
          </a:p>
        </p:txBody>
      </p:sp>
      <p:sp>
        <p:nvSpPr>
          <p:cNvPr id="64" name="TextBox 63">
            <a:extLst>
              <a:ext uri="{FF2B5EF4-FFF2-40B4-BE49-F238E27FC236}">
                <a16:creationId xmlns:a16="http://schemas.microsoft.com/office/drawing/2014/main" id="{462B85BF-62E9-91B7-0322-1D018F7C6808}"/>
              </a:ext>
            </a:extLst>
          </p:cNvPr>
          <p:cNvSpPr txBox="1"/>
          <p:nvPr/>
        </p:nvSpPr>
        <p:spPr>
          <a:xfrm>
            <a:off x="10981788" y="3356684"/>
            <a:ext cx="1337306" cy="369332"/>
          </a:xfrm>
          <a:prstGeom prst="rect">
            <a:avLst/>
          </a:prstGeom>
          <a:noFill/>
        </p:spPr>
        <p:txBody>
          <a:bodyPr wrap="square" rtlCol="0">
            <a:spAutoFit/>
          </a:bodyPr>
          <a:lstStyle/>
          <a:p>
            <a:r>
              <a:rPr lang="en-US" dirty="0">
                <a:highlight>
                  <a:srgbClr val="FFFF00"/>
                </a:highlight>
              </a:rPr>
              <a:t>Hot Gas In</a:t>
            </a:r>
          </a:p>
        </p:txBody>
      </p:sp>
      <p:cxnSp>
        <p:nvCxnSpPr>
          <p:cNvPr id="65" name="Straight Arrow Connector 64">
            <a:extLst>
              <a:ext uri="{FF2B5EF4-FFF2-40B4-BE49-F238E27FC236}">
                <a16:creationId xmlns:a16="http://schemas.microsoft.com/office/drawing/2014/main" id="{AD9C66D4-88B7-7595-4117-3CA65F1CA0A9}"/>
              </a:ext>
            </a:extLst>
          </p:cNvPr>
          <p:cNvCxnSpPr>
            <a:cxnSpLocks/>
            <a:stCxn id="63" idx="2"/>
          </p:cNvCxnSpPr>
          <p:nvPr/>
        </p:nvCxnSpPr>
        <p:spPr>
          <a:xfrm flipH="1">
            <a:off x="7672655" y="5183540"/>
            <a:ext cx="599477" cy="490099"/>
          </a:xfrm>
          <a:prstGeom prst="straightConnector1">
            <a:avLst/>
          </a:prstGeom>
          <a:ln w="38100">
            <a:solidFill>
              <a:srgbClr val="FFC000"/>
            </a:solidFill>
            <a:tailEnd type="oval"/>
          </a:ln>
        </p:spPr>
        <p:style>
          <a:lnRef idx="2">
            <a:schemeClr val="accent1"/>
          </a:lnRef>
          <a:fillRef idx="0">
            <a:schemeClr val="accent1"/>
          </a:fillRef>
          <a:effectRef idx="1">
            <a:schemeClr val="accent1"/>
          </a:effectRef>
          <a:fontRef idx="minor">
            <a:schemeClr val="tx1"/>
          </a:fontRef>
        </p:style>
      </p:cxnSp>
      <p:cxnSp>
        <p:nvCxnSpPr>
          <p:cNvPr id="69" name="Straight Arrow Connector 68">
            <a:extLst>
              <a:ext uri="{FF2B5EF4-FFF2-40B4-BE49-F238E27FC236}">
                <a16:creationId xmlns:a16="http://schemas.microsoft.com/office/drawing/2014/main" id="{088AE13D-D7E1-C8BD-3AA8-D04A868B9FA2}"/>
              </a:ext>
            </a:extLst>
          </p:cNvPr>
          <p:cNvCxnSpPr>
            <a:cxnSpLocks/>
            <a:stCxn id="64" idx="0"/>
          </p:cNvCxnSpPr>
          <p:nvPr/>
        </p:nvCxnSpPr>
        <p:spPr>
          <a:xfrm flipV="1">
            <a:off x="11650441" y="2437276"/>
            <a:ext cx="0" cy="919408"/>
          </a:xfrm>
          <a:prstGeom prst="straightConnector1">
            <a:avLst/>
          </a:prstGeom>
          <a:ln w="38100">
            <a:solidFill>
              <a:srgbClr val="FFC000"/>
            </a:solidFill>
            <a:tailEnd type="oval"/>
          </a:ln>
        </p:spPr>
        <p:style>
          <a:lnRef idx="2">
            <a:schemeClr val="accent1"/>
          </a:lnRef>
          <a:fillRef idx="0">
            <a:schemeClr val="accent1"/>
          </a:fillRef>
          <a:effectRef idx="1">
            <a:schemeClr val="accent1"/>
          </a:effectRef>
          <a:fontRef idx="minor">
            <a:schemeClr val="tx1"/>
          </a:fontRef>
        </p:style>
      </p:cxnSp>
      <p:cxnSp>
        <p:nvCxnSpPr>
          <p:cNvPr id="72" name="Straight Arrow Connector 71">
            <a:extLst>
              <a:ext uri="{FF2B5EF4-FFF2-40B4-BE49-F238E27FC236}">
                <a16:creationId xmlns:a16="http://schemas.microsoft.com/office/drawing/2014/main" id="{B1B4CAE5-F87A-9E95-8D0C-8AE9ADE96FCD}"/>
              </a:ext>
            </a:extLst>
          </p:cNvPr>
          <p:cNvCxnSpPr>
            <a:cxnSpLocks/>
            <a:stCxn id="64" idx="2"/>
          </p:cNvCxnSpPr>
          <p:nvPr/>
        </p:nvCxnSpPr>
        <p:spPr>
          <a:xfrm flipH="1">
            <a:off x="10697754" y="3726016"/>
            <a:ext cx="952687" cy="1159146"/>
          </a:xfrm>
          <a:prstGeom prst="straightConnector1">
            <a:avLst/>
          </a:prstGeom>
          <a:ln w="38100">
            <a:solidFill>
              <a:srgbClr val="FFC000"/>
            </a:solidFill>
            <a:tailEnd type="oval"/>
          </a:ln>
        </p:spPr>
        <p:style>
          <a:lnRef idx="2">
            <a:schemeClr val="accent1"/>
          </a:lnRef>
          <a:fillRef idx="0">
            <a:schemeClr val="accent1"/>
          </a:fillRef>
          <a:effectRef idx="1">
            <a:schemeClr val="accent1"/>
          </a:effectRef>
          <a:fontRef idx="minor">
            <a:schemeClr val="tx1"/>
          </a:fontRef>
        </p:style>
      </p:cxnSp>
      <p:pic>
        <p:nvPicPr>
          <p:cNvPr id="84" name="Picture 83">
            <a:extLst>
              <a:ext uri="{FF2B5EF4-FFF2-40B4-BE49-F238E27FC236}">
                <a16:creationId xmlns:a16="http://schemas.microsoft.com/office/drawing/2014/main" id="{3A05E0B3-AC8E-E98E-C19F-489EDA15EE49}"/>
              </a:ext>
            </a:extLst>
          </p:cNvPr>
          <p:cNvPicPr>
            <a:picLocks noChangeAspect="1"/>
          </p:cNvPicPr>
          <p:nvPr/>
        </p:nvPicPr>
        <p:blipFill rotWithShape="1">
          <a:blip r:embed="rId6"/>
          <a:srcRect b="10956"/>
          <a:stretch/>
        </p:blipFill>
        <p:spPr>
          <a:xfrm>
            <a:off x="615073" y="111492"/>
            <a:ext cx="7657058" cy="613126"/>
          </a:xfrm>
          <a:prstGeom prst="rect">
            <a:avLst/>
          </a:prstGeom>
        </p:spPr>
      </p:pic>
    </p:spTree>
    <p:extLst>
      <p:ext uri="{BB962C8B-B14F-4D97-AF65-F5344CB8AC3E}">
        <p14:creationId xmlns:p14="http://schemas.microsoft.com/office/powerpoint/2010/main" val="40399256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DB3CD-2B0E-1E3C-2E36-F12C40F171B2}"/>
              </a:ext>
            </a:extLst>
          </p:cNvPr>
          <p:cNvSpPr>
            <a:spLocks noGrp="1"/>
          </p:cNvSpPr>
          <p:nvPr>
            <p:ph type="title"/>
          </p:nvPr>
        </p:nvSpPr>
        <p:spPr>
          <a:xfrm>
            <a:off x="0" y="0"/>
            <a:ext cx="10515600" cy="1325563"/>
          </a:xfrm>
        </p:spPr>
        <p:txBody>
          <a:bodyPr/>
          <a:lstStyle/>
          <a:p>
            <a:r>
              <a:rPr lang="en-US" dirty="0"/>
              <a:t>Fuel Pump</a:t>
            </a:r>
          </a:p>
        </p:txBody>
      </p:sp>
      <p:pic>
        <p:nvPicPr>
          <p:cNvPr id="7" name="Picture 6">
            <a:extLst>
              <a:ext uri="{FF2B5EF4-FFF2-40B4-BE49-F238E27FC236}">
                <a16:creationId xmlns:a16="http://schemas.microsoft.com/office/drawing/2014/main" id="{561A694A-37B2-976A-3CF9-642AB645216A}"/>
              </a:ext>
            </a:extLst>
          </p:cNvPr>
          <p:cNvPicPr>
            <a:picLocks noChangeAspect="1"/>
          </p:cNvPicPr>
          <p:nvPr/>
        </p:nvPicPr>
        <p:blipFill>
          <a:blip r:embed="rId2"/>
          <a:stretch>
            <a:fillRect/>
          </a:stretch>
        </p:blipFill>
        <p:spPr>
          <a:xfrm>
            <a:off x="7636924" y="0"/>
            <a:ext cx="4555076" cy="3805118"/>
          </a:xfrm>
          <a:prstGeom prst="rect">
            <a:avLst/>
          </a:prstGeom>
        </p:spPr>
      </p:pic>
      <p:pic>
        <p:nvPicPr>
          <p:cNvPr id="9" name="Picture 8">
            <a:extLst>
              <a:ext uri="{FF2B5EF4-FFF2-40B4-BE49-F238E27FC236}">
                <a16:creationId xmlns:a16="http://schemas.microsoft.com/office/drawing/2014/main" id="{36EF4750-E720-9D46-9E7F-18FF3271B7D2}"/>
              </a:ext>
            </a:extLst>
          </p:cNvPr>
          <p:cNvPicPr>
            <a:picLocks noChangeAspect="1"/>
          </p:cNvPicPr>
          <p:nvPr/>
        </p:nvPicPr>
        <p:blipFill>
          <a:blip r:embed="rId3"/>
          <a:stretch>
            <a:fillRect/>
          </a:stretch>
        </p:blipFill>
        <p:spPr>
          <a:xfrm>
            <a:off x="7755146" y="3517998"/>
            <a:ext cx="4436853" cy="3340002"/>
          </a:xfrm>
          <a:prstGeom prst="rect">
            <a:avLst/>
          </a:prstGeom>
        </p:spPr>
      </p:pic>
      <p:pic>
        <p:nvPicPr>
          <p:cNvPr id="13" name="Picture 12">
            <a:extLst>
              <a:ext uri="{FF2B5EF4-FFF2-40B4-BE49-F238E27FC236}">
                <a16:creationId xmlns:a16="http://schemas.microsoft.com/office/drawing/2014/main" id="{5B665A0C-0218-76DE-BE9C-A28CF5E0F3B4}"/>
              </a:ext>
            </a:extLst>
          </p:cNvPr>
          <p:cNvPicPr>
            <a:picLocks noChangeAspect="1"/>
          </p:cNvPicPr>
          <p:nvPr/>
        </p:nvPicPr>
        <p:blipFill>
          <a:blip r:embed="rId4"/>
          <a:stretch>
            <a:fillRect/>
          </a:stretch>
        </p:blipFill>
        <p:spPr>
          <a:xfrm>
            <a:off x="62769" y="1960115"/>
            <a:ext cx="4051793" cy="923331"/>
          </a:xfrm>
          <a:prstGeom prst="rect">
            <a:avLst/>
          </a:prstGeom>
        </p:spPr>
      </p:pic>
      <p:sp>
        <p:nvSpPr>
          <p:cNvPr id="15" name="TextBox 14">
            <a:extLst>
              <a:ext uri="{FF2B5EF4-FFF2-40B4-BE49-F238E27FC236}">
                <a16:creationId xmlns:a16="http://schemas.microsoft.com/office/drawing/2014/main" id="{38D0DF96-2DE9-008F-FB06-D210C3EEC645}"/>
              </a:ext>
            </a:extLst>
          </p:cNvPr>
          <p:cNvSpPr txBox="1"/>
          <p:nvPr/>
        </p:nvSpPr>
        <p:spPr>
          <a:xfrm>
            <a:off x="10612407" y="3443445"/>
            <a:ext cx="1754038" cy="369332"/>
          </a:xfrm>
          <a:prstGeom prst="rect">
            <a:avLst/>
          </a:prstGeom>
          <a:noFill/>
        </p:spPr>
        <p:txBody>
          <a:bodyPr wrap="square" rtlCol="0">
            <a:spAutoFit/>
          </a:bodyPr>
          <a:lstStyle/>
          <a:p>
            <a:r>
              <a:rPr lang="en-US" b="1" dirty="0"/>
              <a:t>6” Casing OD</a:t>
            </a:r>
          </a:p>
        </p:txBody>
      </p:sp>
      <p:pic>
        <p:nvPicPr>
          <p:cNvPr id="17" name="Picture 16">
            <a:extLst>
              <a:ext uri="{FF2B5EF4-FFF2-40B4-BE49-F238E27FC236}">
                <a16:creationId xmlns:a16="http://schemas.microsoft.com/office/drawing/2014/main" id="{00B3F24E-D6D5-1AE4-F7F8-639AE7F79E9E}"/>
              </a:ext>
            </a:extLst>
          </p:cNvPr>
          <p:cNvPicPr>
            <a:picLocks noChangeAspect="1"/>
          </p:cNvPicPr>
          <p:nvPr/>
        </p:nvPicPr>
        <p:blipFill>
          <a:blip r:embed="rId5"/>
          <a:stretch>
            <a:fillRect/>
          </a:stretch>
        </p:blipFill>
        <p:spPr>
          <a:xfrm>
            <a:off x="4194559" y="919513"/>
            <a:ext cx="2276169" cy="2301429"/>
          </a:xfrm>
          <a:prstGeom prst="rect">
            <a:avLst/>
          </a:prstGeom>
        </p:spPr>
      </p:pic>
      <p:sp>
        <p:nvSpPr>
          <p:cNvPr id="18" name="TextBox 17">
            <a:extLst>
              <a:ext uri="{FF2B5EF4-FFF2-40B4-BE49-F238E27FC236}">
                <a16:creationId xmlns:a16="http://schemas.microsoft.com/office/drawing/2014/main" id="{00ADA1B7-0C6E-F35C-E027-80138B9EF17C}"/>
              </a:ext>
            </a:extLst>
          </p:cNvPr>
          <p:cNvSpPr txBox="1"/>
          <p:nvPr/>
        </p:nvSpPr>
        <p:spPr>
          <a:xfrm>
            <a:off x="62769" y="1379339"/>
            <a:ext cx="5483311" cy="523220"/>
          </a:xfrm>
          <a:prstGeom prst="rect">
            <a:avLst/>
          </a:prstGeom>
          <a:noFill/>
        </p:spPr>
        <p:txBody>
          <a:bodyPr wrap="square" rtlCol="0">
            <a:spAutoFit/>
          </a:bodyPr>
          <a:lstStyle/>
          <a:p>
            <a:r>
              <a:rPr lang="en-US" sz="1400" dirty="0"/>
              <a:t>Designed Impeller &amp; Volute using Pump Handbook</a:t>
            </a:r>
          </a:p>
          <a:p>
            <a:r>
              <a:rPr lang="en-US" sz="1400" dirty="0"/>
              <a:t>Inducer not fully designed yet, CAD is a placeholder </a:t>
            </a:r>
          </a:p>
        </p:txBody>
      </p:sp>
      <p:sp>
        <p:nvSpPr>
          <p:cNvPr id="20" name="TextBox 19">
            <a:extLst>
              <a:ext uri="{FF2B5EF4-FFF2-40B4-BE49-F238E27FC236}">
                <a16:creationId xmlns:a16="http://schemas.microsoft.com/office/drawing/2014/main" id="{D39D1605-C033-A552-DFB8-4C9DDADD4A5D}"/>
              </a:ext>
            </a:extLst>
          </p:cNvPr>
          <p:cNvSpPr txBox="1"/>
          <p:nvPr/>
        </p:nvSpPr>
        <p:spPr>
          <a:xfrm>
            <a:off x="2617089" y="322410"/>
            <a:ext cx="5138057" cy="923330"/>
          </a:xfrm>
          <a:prstGeom prst="rect">
            <a:avLst/>
          </a:prstGeom>
          <a:noFill/>
        </p:spPr>
        <p:txBody>
          <a:bodyPr wrap="square" rtlCol="0">
            <a:spAutoFit/>
          </a:bodyPr>
          <a:lstStyle/>
          <a:p>
            <a:r>
              <a:rPr lang="en-US" dirty="0"/>
              <a:t>20,000 RPM, 4.99 ft-lb</a:t>
            </a:r>
          </a:p>
          <a:p>
            <a:r>
              <a:rPr lang="en-US" dirty="0"/>
              <a:t>Consumes 14.8 kW (71.7% hydraulic efficiency)</a:t>
            </a:r>
          </a:p>
          <a:p>
            <a:r>
              <a:rPr lang="en-US" dirty="0"/>
              <a:t>  </a:t>
            </a:r>
          </a:p>
        </p:txBody>
      </p:sp>
      <p:pic>
        <p:nvPicPr>
          <p:cNvPr id="22" name="Picture 21">
            <a:extLst>
              <a:ext uri="{FF2B5EF4-FFF2-40B4-BE49-F238E27FC236}">
                <a16:creationId xmlns:a16="http://schemas.microsoft.com/office/drawing/2014/main" id="{D40E806A-780B-EF2B-5262-45F1548B15E6}"/>
              </a:ext>
            </a:extLst>
          </p:cNvPr>
          <p:cNvPicPr>
            <a:picLocks noChangeAspect="1"/>
          </p:cNvPicPr>
          <p:nvPr/>
        </p:nvPicPr>
        <p:blipFill>
          <a:blip r:embed="rId6"/>
          <a:stretch>
            <a:fillRect/>
          </a:stretch>
        </p:blipFill>
        <p:spPr>
          <a:xfrm rot="10800000">
            <a:off x="-1" y="3628111"/>
            <a:ext cx="7580701" cy="3215684"/>
          </a:xfrm>
          <a:prstGeom prst="rect">
            <a:avLst/>
          </a:prstGeom>
        </p:spPr>
      </p:pic>
      <p:sp>
        <p:nvSpPr>
          <p:cNvPr id="23" name="TextBox 22">
            <a:extLst>
              <a:ext uri="{FF2B5EF4-FFF2-40B4-BE49-F238E27FC236}">
                <a16:creationId xmlns:a16="http://schemas.microsoft.com/office/drawing/2014/main" id="{AE2BF26D-047A-7C5D-D85D-F5D7B2F8793B}"/>
              </a:ext>
            </a:extLst>
          </p:cNvPr>
          <p:cNvSpPr txBox="1"/>
          <p:nvPr/>
        </p:nvSpPr>
        <p:spPr>
          <a:xfrm>
            <a:off x="690229" y="3167390"/>
            <a:ext cx="2585544" cy="523220"/>
          </a:xfrm>
          <a:prstGeom prst="rect">
            <a:avLst/>
          </a:prstGeom>
          <a:noFill/>
        </p:spPr>
        <p:txBody>
          <a:bodyPr wrap="square" rtlCol="0">
            <a:spAutoFit/>
          </a:bodyPr>
          <a:lstStyle/>
          <a:p>
            <a:r>
              <a:rPr lang="en-US" sz="1400" dirty="0"/>
              <a:t>Angular Bearings Preloaded, pushed outwards</a:t>
            </a:r>
          </a:p>
        </p:txBody>
      </p:sp>
      <p:cxnSp>
        <p:nvCxnSpPr>
          <p:cNvPr id="24" name="Straight Arrow Connector 23">
            <a:extLst>
              <a:ext uri="{FF2B5EF4-FFF2-40B4-BE49-F238E27FC236}">
                <a16:creationId xmlns:a16="http://schemas.microsoft.com/office/drawing/2014/main" id="{D1FE27DC-4FD0-8759-5253-F9A92076C52A}"/>
              </a:ext>
            </a:extLst>
          </p:cNvPr>
          <p:cNvCxnSpPr>
            <a:cxnSpLocks/>
            <a:stCxn id="23" idx="2"/>
          </p:cNvCxnSpPr>
          <p:nvPr/>
        </p:nvCxnSpPr>
        <p:spPr>
          <a:xfrm>
            <a:off x="1983001" y="3690610"/>
            <a:ext cx="1822645" cy="105496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0484C2BE-33FA-D4EB-5F2F-B9B4C6D68EE8}"/>
              </a:ext>
            </a:extLst>
          </p:cNvPr>
          <p:cNvCxnSpPr>
            <a:cxnSpLocks/>
            <a:stCxn id="23" idx="2"/>
          </p:cNvCxnSpPr>
          <p:nvPr/>
        </p:nvCxnSpPr>
        <p:spPr>
          <a:xfrm>
            <a:off x="1983001" y="3690610"/>
            <a:ext cx="1822645" cy="250118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08AEFF29-4050-597C-D8E5-E45D29B70199}"/>
              </a:ext>
            </a:extLst>
          </p:cNvPr>
          <p:cNvSpPr txBox="1"/>
          <p:nvPr/>
        </p:nvSpPr>
        <p:spPr>
          <a:xfrm>
            <a:off x="6154449" y="3527774"/>
            <a:ext cx="1754038" cy="307777"/>
          </a:xfrm>
          <a:prstGeom prst="rect">
            <a:avLst/>
          </a:prstGeom>
          <a:noFill/>
        </p:spPr>
        <p:txBody>
          <a:bodyPr wrap="square" rtlCol="0">
            <a:spAutoFit/>
          </a:bodyPr>
          <a:lstStyle/>
          <a:p>
            <a:r>
              <a:rPr lang="en-US" sz="1400" dirty="0"/>
              <a:t>Turbine Shaft Mount</a:t>
            </a:r>
          </a:p>
        </p:txBody>
      </p:sp>
      <p:sp>
        <p:nvSpPr>
          <p:cNvPr id="38" name="TextBox 37">
            <a:extLst>
              <a:ext uri="{FF2B5EF4-FFF2-40B4-BE49-F238E27FC236}">
                <a16:creationId xmlns:a16="http://schemas.microsoft.com/office/drawing/2014/main" id="{DB13BC43-5D37-281C-6F63-AE6FEEB682B7}"/>
              </a:ext>
            </a:extLst>
          </p:cNvPr>
          <p:cNvSpPr txBox="1"/>
          <p:nvPr/>
        </p:nvSpPr>
        <p:spPr>
          <a:xfrm>
            <a:off x="4554638" y="3316333"/>
            <a:ext cx="1512588" cy="523220"/>
          </a:xfrm>
          <a:prstGeom prst="rect">
            <a:avLst/>
          </a:prstGeom>
          <a:noFill/>
        </p:spPr>
        <p:txBody>
          <a:bodyPr wrap="square" rtlCol="0">
            <a:spAutoFit/>
          </a:bodyPr>
          <a:lstStyle/>
          <a:p>
            <a:r>
              <a:rPr lang="en-US" sz="1400" dirty="0"/>
              <a:t>PTFE Spacer + CF Packing Seals</a:t>
            </a:r>
          </a:p>
        </p:txBody>
      </p:sp>
      <p:cxnSp>
        <p:nvCxnSpPr>
          <p:cNvPr id="39" name="Straight Arrow Connector 38">
            <a:extLst>
              <a:ext uri="{FF2B5EF4-FFF2-40B4-BE49-F238E27FC236}">
                <a16:creationId xmlns:a16="http://schemas.microsoft.com/office/drawing/2014/main" id="{EB2F0B35-69A8-4FB7-6C5D-631318623EE3}"/>
              </a:ext>
            </a:extLst>
          </p:cNvPr>
          <p:cNvCxnSpPr>
            <a:cxnSpLocks/>
            <a:stCxn id="38" idx="2"/>
          </p:cNvCxnSpPr>
          <p:nvPr/>
        </p:nvCxnSpPr>
        <p:spPr>
          <a:xfrm flipH="1">
            <a:off x="4554637" y="3839553"/>
            <a:ext cx="756295" cy="62794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633083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B73C96F6-B1FB-9426-F302-BFF189222F04}"/>
              </a:ext>
            </a:extLst>
          </p:cNvPr>
          <p:cNvPicPr>
            <a:picLocks noChangeAspect="1"/>
          </p:cNvPicPr>
          <p:nvPr/>
        </p:nvPicPr>
        <p:blipFill rotWithShape="1">
          <a:blip r:embed="rId2"/>
          <a:srcRect t="3414"/>
          <a:stretch/>
        </p:blipFill>
        <p:spPr>
          <a:xfrm>
            <a:off x="0" y="1099702"/>
            <a:ext cx="5974080" cy="3448122"/>
          </a:xfrm>
          <a:prstGeom prst="rect">
            <a:avLst/>
          </a:prstGeom>
        </p:spPr>
      </p:pic>
      <p:sp>
        <p:nvSpPr>
          <p:cNvPr id="2" name="Title 1">
            <a:extLst>
              <a:ext uri="{FF2B5EF4-FFF2-40B4-BE49-F238E27FC236}">
                <a16:creationId xmlns:a16="http://schemas.microsoft.com/office/drawing/2014/main" id="{71506F50-0500-3391-C6FB-C8675EBCDB32}"/>
              </a:ext>
            </a:extLst>
          </p:cNvPr>
          <p:cNvSpPr>
            <a:spLocks noGrp="1"/>
          </p:cNvSpPr>
          <p:nvPr>
            <p:ph type="title"/>
          </p:nvPr>
        </p:nvSpPr>
        <p:spPr>
          <a:xfrm>
            <a:off x="0" y="0"/>
            <a:ext cx="10515600" cy="1325563"/>
          </a:xfrm>
        </p:spPr>
        <p:txBody>
          <a:bodyPr/>
          <a:lstStyle/>
          <a:p>
            <a:r>
              <a:rPr lang="en-US" dirty="0"/>
              <a:t>LOx Pump</a:t>
            </a:r>
          </a:p>
        </p:txBody>
      </p:sp>
      <p:pic>
        <p:nvPicPr>
          <p:cNvPr id="5" name="Picture 4">
            <a:extLst>
              <a:ext uri="{FF2B5EF4-FFF2-40B4-BE49-F238E27FC236}">
                <a16:creationId xmlns:a16="http://schemas.microsoft.com/office/drawing/2014/main" id="{F5EAA7E6-1EC4-9315-B987-9FE346B00C14}"/>
              </a:ext>
            </a:extLst>
          </p:cNvPr>
          <p:cNvPicPr>
            <a:picLocks noChangeAspect="1"/>
          </p:cNvPicPr>
          <p:nvPr/>
        </p:nvPicPr>
        <p:blipFill rotWithShape="1">
          <a:blip r:embed="rId3"/>
          <a:srcRect l="14406" t="10553" r="21020" b="4893"/>
          <a:stretch/>
        </p:blipFill>
        <p:spPr>
          <a:xfrm>
            <a:off x="8063584" y="146649"/>
            <a:ext cx="4134928" cy="3495674"/>
          </a:xfrm>
          <a:prstGeom prst="rect">
            <a:avLst/>
          </a:prstGeom>
        </p:spPr>
      </p:pic>
      <p:pic>
        <p:nvPicPr>
          <p:cNvPr id="7" name="Picture 6">
            <a:extLst>
              <a:ext uri="{FF2B5EF4-FFF2-40B4-BE49-F238E27FC236}">
                <a16:creationId xmlns:a16="http://schemas.microsoft.com/office/drawing/2014/main" id="{C57A734C-1908-DD47-543A-9091FDFB6677}"/>
              </a:ext>
            </a:extLst>
          </p:cNvPr>
          <p:cNvPicPr>
            <a:picLocks noChangeAspect="1"/>
          </p:cNvPicPr>
          <p:nvPr/>
        </p:nvPicPr>
        <p:blipFill>
          <a:blip r:embed="rId4"/>
          <a:stretch>
            <a:fillRect/>
          </a:stretch>
        </p:blipFill>
        <p:spPr>
          <a:xfrm>
            <a:off x="8063584" y="3890513"/>
            <a:ext cx="4128416" cy="2971078"/>
          </a:xfrm>
          <a:prstGeom prst="rect">
            <a:avLst/>
          </a:prstGeom>
        </p:spPr>
      </p:pic>
      <p:sp>
        <p:nvSpPr>
          <p:cNvPr id="20" name="TextBox 19">
            <a:extLst>
              <a:ext uri="{FF2B5EF4-FFF2-40B4-BE49-F238E27FC236}">
                <a16:creationId xmlns:a16="http://schemas.microsoft.com/office/drawing/2014/main" id="{6627592A-22C7-67A5-2219-938FB42D129E}"/>
              </a:ext>
            </a:extLst>
          </p:cNvPr>
          <p:cNvSpPr txBox="1"/>
          <p:nvPr/>
        </p:nvSpPr>
        <p:spPr>
          <a:xfrm>
            <a:off x="5525219" y="1193479"/>
            <a:ext cx="1984076" cy="523220"/>
          </a:xfrm>
          <a:prstGeom prst="rect">
            <a:avLst/>
          </a:prstGeom>
          <a:noFill/>
        </p:spPr>
        <p:txBody>
          <a:bodyPr wrap="square" rtlCol="0">
            <a:spAutoFit/>
          </a:bodyPr>
          <a:lstStyle/>
          <a:p>
            <a:r>
              <a:rPr lang="en-US" sz="1400" dirty="0"/>
              <a:t>10-32 clamps the stack onto bearing</a:t>
            </a:r>
          </a:p>
        </p:txBody>
      </p:sp>
      <p:cxnSp>
        <p:nvCxnSpPr>
          <p:cNvPr id="21" name="Straight Arrow Connector 20">
            <a:extLst>
              <a:ext uri="{FF2B5EF4-FFF2-40B4-BE49-F238E27FC236}">
                <a16:creationId xmlns:a16="http://schemas.microsoft.com/office/drawing/2014/main" id="{1B5C3F5F-0538-823D-2848-DC3018DBA5BA}"/>
              </a:ext>
            </a:extLst>
          </p:cNvPr>
          <p:cNvCxnSpPr>
            <a:cxnSpLocks/>
            <a:stCxn id="20" idx="1"/>
          </p:cNvCxnSpPr>
          <p:nvPr/>
        </p:nvCxnSpPr>
        <p:spPr>
          <a:xfrm flipH="1">
            <a:off x="3214439" y="1455089"/>
            <a:ext cx="2310780" cy="43939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3" name="TextBox 22">
            <a:extLst>
              <a:ext uri="{FF2B5EF4-FFF2-40B4-BE49-F238E27FC236}">
                <a16:creationId xmlns:a16="http://schemas.microsoft.com/office/drawing/2014/main" id="{12CC3BCC-3E3F-EB57-C209-1AB2170011D9}"/>
              </a:ext>
            </a:extLst>
          </p:cNvPr>
          <p:cNvSpPr txBox="1"/>
          <p:nvPr/>
        </p:nvSpPr>
        <p:spPr>
          <a:xfrm>
            <a:off x="2549762" y="339615"/>
            <a:ext cx="4888467" cy="646331"/>
          </a:xfrm>
          <a:prstGeom prst="rect">
            <a:avLst/>
          </a:prstGeom>
          <a:noFill/>
        </p:spPr>
        <p:txBody>
          <a:bodyPr wrap="square" rtlCol="0">
            <a:spAutoFit/>
          </a:bodyPr>
          <a:lstStyle/>
          <a:p>
            <a:r>
              <a:rPr lang="en-US" dirty="0"/>
              <a:t>20,000 RPM, 5.22 ft-lb</a:t>
            </a:r>
          </a:p>
          <a:p>
            <a:r>
              <a:rPr lang="en-US" dirty="0"/>
              <a:t>Consumes 14.2 kW (71.4% hydraulic efficiency)</a:t>
            </a:r>
          </a:p>
        </p:txBody>
      </p:sp>
      <p:sp>
        <p:nvSpPr>
          <p:cNvPr id="30" name="Rectangle 29">
            <a:extLst>
              <a:ext uri="{FF2B5EF4-FFF2-40B4-BE49-F238E27FC236}">
                <a16:creationId xmlns:a16="http://schemas.microsoft.com/office/drawing/2014/main" id="{B9D1DCF5-D8CD-F001-DFBE-E8980EA1A600}"/>
              </a:ext>
            </a:extLst>
          </p:cNvPr>
          <p:cNvSpPr/>
          <p:nvPr/>
        </p:nvSpPr>
        <p:spPr>
          <a:xfrm>
            <a:off x="2406223" y="3599121"/>
            <a:ext cx="143539" cy="457200"/>
          </a:xfrm>
          <a:prstGeom prst="rect">
            <a:avLst/>
          </a:prstGeom>
          <a:solidFill>
            <a:schemeClr val="bg2"/>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bg2">
                  <a:lumMod val="90000"/>
                </a:schemeClr>
              </a:solidFill>
            </a:endParaRPr>
          </a:p>
        </p:txBody>
      </p:sp>
      <p:sp>
        <p:nvSpPr>
          <p:cNvPr id="31" name="Rectangle 30">
            <a:extLst>
              <a:ext uri="{FF2B5EF4-FFF2-40B4-BE49-F238E27FC236}">
                <a16:creationId xmlns:a16="http://schemas.microsoft.com/office/drawing/2014/main" id="{2154216A-E0EC-71F1-78F2-3FF756EA0488}"/>
              </a:ext>
            </a:extLst>
          </p:cNvPr>
          <p:cNvSpPr/>
          <p:nvPr/>
        </p:nvSpPr>
        <p:spPr>
          <a:xfrm>
            <a:off x="3450974" y="3599121"/>
            <a:ext cx="143539" cy="457200"/>
          </a:xfrm>
          <a:prstGeom prst="rect">
            <a:avLst/>
          </a:prstGeom>
          <a:solidFill>
            <a:schemeClr val="bg2"/>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bg2">
                  <a:lumMod val="90000"/>
                </a:schemeClr>
              </a:solidFill>
            </a:endParaRPr>
          </a:p>
        </p:txBody>
      </p:sp>
      <p:cxnSp>
        <p:nvCxnSpPr>
          <p:cNvPr id="22" name="Straight Arrow Connector 21">
            <a:extLst>
              <a:ext uri="{FF2B5EF4-FFF2-40B4-BE49-F238E27FC236}">
                <a16:creationId xmlns:a16="http://schemas.microsoft.com/office/drawing/2014/main" id="{FF9D660E-F7B3-9EFD-BDFF-CD60DA905BDA}"/>
              </a:ext>
            </a:extLst>
          </p:cNvPr>
          <p:cNvCxnSpPr>
            <a:cxnSpLocks/>
            <a:stCxn id="20" idx="1"/>
          </p:cNvCxnSpPr>
          <p:nvPr/>
        </p:nvCxnSpPr>
        <p:spPr>
          <a:xfrm flipH="1">
            <a:off x="3450974" y="1455089"/>
            <a:ext cx="2074245" cy="275115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6" name="TextBox 35">
            <a:extLst>
              <a:ext uri="{FF2B5EF4-FFF2-40B4-BE49-F238E27FC236}">
                <a16:creationId xmlns:a16="http://schemas.microsoft.com/office/drawing/2014/main" id="{B8EADB26-311D-DB04-C85B-D64B4D881C80}"/>
              </a:ext>
            </a:extLst>
          </p:cNvPr>
          <p:cNvSpPr txBox="1"/>
          <p:nvPr/>
        </p:nvSpPr>
        <p:spPr>
          <a:xfrm>
            <a:off x="5372727" y="2433348"/>
            <a:ext cx="1984076" cy="307777"/>
          </a:xfrm>
          <a:prstGeom prst="rect">
            <a:avLst/>
          </a:prstGeom>
          <a:noFill/>
        </p:spPr>
        <p:txBody>
          <a:bodyPr wrap="square" rtlCol="0">
            <a:spAutoFit/>
          </a:bodyPr>
          <a:lstStyle/>
          <a:p>
            <a:r>
              <a:rPr lang="en-US" sz="1400" dirty="0"/>
              <a:t>PTFE O-Rings</a:t>
            </a:r>
          </a:p>
        </p:txBody>
      </p:sp>
      <p:sp>
        <p:nvSpPr>
          <p:cNvPr id="37" name="TextBox 36">
            <a:extLst>
              <a:ext uri="{FF2B5EF4-FFF2-40B4-BE49-F238E27FC236}">
                <a16:creationId xmlns:a16="http://schemas.microsoft.com/office/drawing/2014/main" id="{235B0C9B-9BBB-1F06-A469-88C799FABF3B}"/>
              </a:ext>
            </a:extLst>
          </p:cNvPr>
          <p:cNvSpPr txBox="1"/>
          <p:nvPr/>
        </p:nvSpPr>
        <p:spPr>
          <a:xfrm>
            <a:off x="144304" y="4593412"/>
            <a:ext cx="3731009" cy="523220"/>
          </a:xfrm>
          <a:prstGeom prst="rect">
            <a:avLst/>
          </a:prstGeom>
          <a:noFill/>
        </p:spPr>
        <p:txBody>
          <a:bodyPr wrap="square" rtlCol="0">
            <a:spAutoFit/>
          </a:bodyPr>
          <a:lstStyle/>
          <a:p>
            <a:r>
              <a:rPr lang="en-US" sz="1400" dirty="0"/>
              <a:t>PTFE Spacer (Under Compression), surrounding CF packing seals</a:t>
            </a:r>
          </a:p>
        </p:txBody>
      </p:sp>
      <p:cxnSp>
        <p:nvCxnSpPr>
          <p:cNvPr id="38" name="Straight Arrow Connector 37">
            <a:extLst>
              <a:ext uri="{FF2B5EF4-FFF2-40B4-BE49-F238E27FC236}">
                <a16:creationId xmlns:a16="http://schemas.microsoft.com/office/drawing/2014/main" id="{312237EB-86E1-CB27-DF91-596D9FB153BB}"/>
              </a:ext>
            </a:extLst>
          </p:cNvPr>
          <p:cNvCxnSpPr>
            <a:cxnSpLocks/>
            <a:stCxn id="37" idx="0"/>
            <a:endCxn id="30" idx="1"/>
          </p:cNvCxnSpPr>
          <p:nvPr/>
        </p:nvCxnSpPr>
        <p:spPr>
          <a:xfrm flipV="1">
            <a:off x="2009809" y="3827721"/>
            <a:ext cx="396414" cy="76569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4" name="TextBox 43">
            <a:extLst>
              <a:ext uri="{FF2B5EF4-FFF2-40B4-BE49-F238E27FC236}">
                <a16:creationId xmlns:a16="http://schemas.microsoft.com/office/drawing/2014/main" id="{6B961A07-F4E7-1F65-2FF0-4E0D751C683F}"/>
              </a:ext>
            </a:extLst>
          </p:cNvPr>
          <p:cNvSpPr txBox="1"/>
          <p:nvPr/>
        </p:nvSpPr>
        <p:spPr>
          <a:xfrm>
            <a:off x="10613346" y="3581752"/>
            <a:ext cx="1754038" cy="369332"/>
          </a:xfrm>
          <a:prstGeom prst="rect">
            <a:avLst/>
          </a:prstGeom>
          <a:noFill/>
        </p:spPr>
        <p:txBody>
          <a:bodyPr wrap="square" rtlCol="0">
            <a:spAutoFit/>
          </a:bodyPr>
          <a:lstStyle/>
          <a:p>
            <a:r>
              <a:rPr lang="en-US" b="1" dirty="0"/>
              <a:t>5” Casing OD</a:t>
            </a:r>
          </a:p>
        </p:txBody>
      </p:sp>
      <p:pic>
        <p:nvPicPr>
          <p:cNvPr id="1028" name="Picture 4">
            <a:extLst>
              <a:ext uri="{FF2B5EF4-FFF2-40B4-BE49-F238E27FC236}">
                <a16:creationId xmlns:a16="http://schemas.microsoft.com/office/drawing/2014/main" id="{78EDD082-4560-5BAC-2BC1-81FA3975917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5196021"/>
            <a:ext cx="5812383" cy="1661979"/>
          </a:xfrm>
          <a:prstGeom prst="rect">
            <a:avLst/>
          </a:prstGeom>
          <a:noFill/>
          <a:extLst>
            <a:ext uri="{909E8E84-426E-40DD-AFC4-6F175D3DCCD1}">
              <a14:hiddenFill xmlns:a14="http://schemas.microsoft.com/office/drawing/2010/main">
                <a:solidFill>
                  <a:srgbClr val="FFFFFF"/>
                </a:solidFill>
              </a14:hiddenFill>
            </a:ext>
          </a:extLst>
        </p:spPr>
      </p:pic>
      <p:sp>
        <p:nvSpPr>
          <p:cNvPr id="45" name="TextBox 44">
            <a:extLst>
              <a:ext uri="{FF2B5EF4-FFF2-40B4-BE49-F238E27FC236}">
                <a16:creationId xmlns:a16="http://schemas.microsoft.com/office/drawing/2014/main" id="{64911882-B5F6-E203-F96E-BE9B38821251}"/>
              </a:ext>
            </a:extLst>
          </p:cNvPr>
          <p:cNvSpPr txBox="1"/>
          <p:nvPr/>
        </p:nvSpPr>
        <p:spPr>
          <a:xfrm>
            <a:off x="5812383" y="5667766"/>
            <a:ext cx="1984076" cy="738664"/>
          </a:xfrm>
          <a:prstGeom prst="rect">
            <a:avLst/>
          </a:prstGeom>
          <a:noFill/>
        </p:spPr>
        <p:txBody>
          <a:bodyPr wrap="square" rtlCol="0">
            <a:spAutoFit/>
          </a:bodyPr>
          <a:lstStyle/>
          <a:p>
            <a:r>
              <a:rPr lang="en-US" sz="1400" dirty="0"/>
              <a:t>3D printed </a:t>
            </a:r>
            <a:r>
              <a:rPr lang="en-US" sz="1400" dirty="0" err="1"/>
              <a:t>pla</a:t>
            </a:r>
            <a:r>
              <a:rPr lang="en-US" sz="1400" dirty="0"/>
              <a:t> models of lox and fuel casings with my hand for scale </a:t>
            </a:r>
          </a:p>
        </p:txBody>
      </p:sp>
      <p:sp>
        <p:nvSpPr>
          <p:cNvPr id="46" name="TextBox 45">
            <a:extLst>
              <a:ext uri="{FF2B5EF4-FFF2-40B4-BE49-F238E27FC236}">
                <a16:creationId xmlns:a16="http://schemas.microsoft.com/office/drawing/2014/main" id="{303D23F2-D748-A5A3-54FA-C5B7F64FE0BA}"/>
              </a:ext>
            </a:extLst>
          </p:cNvPr>
          <p:cNvSpPr txBox="1"/>
          <p:nvPr/>
        </p:nvSpPr>
        <p:spPr>
          <a:xfrm>
            <a:off x="6210614" y="3212870"/>
            <a:ext cx="2532791" cy="1077218"/>
          </a:xfrm>
          <a:prstGeom prst="rect">
            <a:avLst/>
          </a:prstGeom>
          <a:noFill/>
        </p:spPr>
        <p:txBody>
          <a:bodyPr wrap="square" rtlCol="0">
            <a:spAutoFit/>
          </a:bodyPr>
          <a:lstStyle/>
          <a:p>
            <a:r>
              <a:rPr lang="en-US" sz="1600" b="1" dirty="0"/>
              <a:t>Casings, Impellers, Inducers are all aluminum per your recommendation</a:t>
            </a:r>
          </a:p>
        </p:txBody>
      </p:sp>
    </p:spTree>
    <p:extLst>
      <p:ext uri="{BB962C8B-B14F-4D97-AF65-F5344CB8AC3E}">
        <p14:creationId xmlns:p14="http://schemas.microsoft.com/office/powerpoint/2010/main" val="16500897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Picture 48">
            <a:extLst>
              <a:ext uri="{FF2B5EF4-FFF2-40B4-BE49-F238E27FC236}">
                <a16:creationId xmlns:a16="http://schemas.microsoft.com/office/drawing/2014/main" id="{56DAE0F9-8E31-57FD-E05E-C3DF18881AE5}"/>
              </a:ext>
            </a:extLst>
          </p:cNvPr>
          <p:cNvPicPr>
            <a:picLocks noChangeAspect="1"/>
          </p:cNvPicPr>
          <p:nvPr/>
        </p:nvPicPr>
        <p:blipFill>
          <a:blip r:embed="rId2"/>
          <a:stretch>
            <a:fillRect/>
          </a:stretch>
        </p:blipFill>
        <p:spPr>
          <a:xfrm>
            <a:off x="1458035" y="2841364"/>
            <a:ext cx="5795854" cy="3559843"/>
          </a:xfrm>
          <a:prstGeom prst="rect">
            <a:avLst/>
          </a:prstGeom>
        </p:spPr>
      </p:pic>
      <p:pic>
        <p:nvPicPr>
          <p:cNvPr id="22" name="Picture 21">
            <a:extLst>
              <a:ext uri="{FF2B5EF4-FFF2-40B4-BE49-F238E27FC236}">
                <a16:creationId xmlns:a16="http://schemas.microsoft.com/office/drawing/2014/main" id="{E5B7E4E8-E404-6E1D-AA36-7EB5D62A7BF9}"/>
              </a:ext>
            </a:extLst>
          </p:cNvPr>
          <p:cNvPicPr>
            <a:picLocks noChangeAspect="1"/>
          </p:cNvPicPr>
          <p:nvPr/>
        </p:nvPicPr>
        <p:blipFill rotWithShape="1">
          <a:blip r:embed="rId3"/>
          <a:srcRect l="12033" r="24265"/>
          <a:stretch/>
        </p:blipFill>
        <p:spPr>
          <a:xfrm>
            <a:off x="312617" y="1235726"/>
            <a:ext cx="2478278" cy="2833879"/>
          </a:xfrm>
          <a:prstGeom prst="rect">
            <a:avLst/>
          </a:prstGeom>
        </p:spPr>
      </p:pic>
      <p:pic>
        <p:nvPicPr>
          <p:cNvPr id="10" name="Picture 9">
            <a:extLst>
              <a:ext uri="{FF2B5EF4-FFF2-40B4-BE49-F238E27FC236}">
                <a16:creationId xmlns:a16="http://schemas.microsoft.com/office/drawing/2014/main" id="{52761682-B2B6-7751-0C53-5136219D5D2C}"/>
              </a:ext>
            </a:extLst>
          </p:cNvPr>
          <p:cNvPicPr>
            <a:picLocks noChangeAspect="1"/>
          </p:cNvPicPr>
          <p:nvPr/>
        </p:nvPicPr>
        <p:blipFill rotWithShape="1">
          <a:blip r:embed="rId4"/>
          <a:srcRect l="19442" t="28147" r="22714" b="10657"/>
          <a:stretch/>
        </p:blipFill>
        <p:spPr>
          <a:xfrm>
            <a:off x="7552949" y="3829749"/>
            <a:ext cx="4639052" cy="3021003"/>
          </a:xfrm>
          <a:prstGeom prst="rect">
            <a:avLst/>
          </a:prstGeom>
        </p:spPr>
      </p:pic>
      <p:pic>
        <p:nvPicPr>
          <p:cNvPr id="8" name="Picture 7">
            <a:extLst>
              <a:ext uri="{FF2B5EF4-FFF2-40B4-BE49-F238E27FC236}">
                <a16:creationId xmlns:a16="http://schemas.microsoft.com/office/drawing/2014/main" id="{09A25E07-63B4-1540-E79F-E7F44848BF32}"/>
              </a:ext>
            </a:extLst>
          </p:cNvPr>
          <p:cNvPicPr>
            <a:picLocks noChangeAspect="1"/>
          </p:cNvPicPr>
          <p:nvPr/>
        </p:nvPicPr>
        <p:blipFill rotWithShape="1">
          <a:blip r:embed="rId5"/>
          <a:srcRect l="18683" t="7953" r="15166" b="7629"/>
          <a:stretch/>
        </p:blipFill>
        <p:spPr>
          <a:xfrm>
            <a:off x="7532098" y="143892"/>
            <a:ext cx="4536960" cy="3563818"/>
          </a:xfrm>
          <a:prstGeom prst="rect">
            <a:avLst/>
          </a:prstGeom>
        </p:spPr>
      </p:pic>
      <p:sp>
        <p:nvSpPr>
          <p:cNvPr id="2" name="Title 1">
            <a:extLst>
              <a:ext uri="{FF2B5EF4-FFF2-40B4-BE49-F238E27FC236}">
                <a16:creationId xmlns:a16="http://schemas.microsoft.com/office/drawing/2014/main" id="{FD8C1FDF-ADF5-E8D5-1DE1-D129CE62D91C}"/>
              </a:ext>
            </a:extLst>
          </p:cNvPr>
          <p:cNvSpPr>
            <a:spLocks noGrp="1"/>
          </p:cNvSpPr>
          <p:nvPr>
            <p:ph type="title"/>
          </p:nvPr>
        </p:nvSpPr>
        <p:spPr>
          <a:xfrm>
            <a:off x="0" y="0"/>
            <a:ext cx="10515600" cy="1325563"/>
          </a:xfrm>
        </p:spPr>
        <p:txBody>
          <a:bodyPr/>
          <a:lstStyle/>
          <a:p>
            <a:r>
              <a:rPr lang="en-US" dirty="0"/>
              <a:t>Turbine</a:t>
            </a:r>
          </a:p>
        </p:txBody>
      </p:sp>
      <p:sp>
        <p:nvSpPr>
          <p:cNvPr id="12" name="TextBox 11">
            <a:extLst>
              <a:ext uri="{FF2B5EF4-FFF2-40B4-BE49-F238E27FC236}">
                <a16:creationId xmlns:a16="http://schemas.microsoft.com/office/drawing/2014/main" id="{9317468D-FAAE-121D-0F43-8023615E934C}"/>
              </a:ext>
            </a:extLst>
          </p:cNvPr>
          <p:cNvSpPr txBox="1"/>
          <p:nvPr/>
        </p:nvSpPr>
        <p:spPr>
          <a:xfrm>
            <a:off x="10207924" y="206958"/>
            <a:ext cx="1984076" cy="523220"/>
          </a:xfrm>
          <a:prstGeom prst="rect">
            <a:avLst/>
          </a:prstGeom>
          <a:noFill/>
        </p:spPr>
        <p:txBody>
          <a:bodyPr wrap="square" rtlCol="0">
            <a:spAutoFit/>
          </a:bodyPr>
          <a:lstStyle/>
          <a:p>
            <a:r>
              <a:rPr lang="en-US" sz="1400" dirty="0"/>
              <a:t>Structural steel plate for attaching to pumps</a:t>
            </a:r>
          </a:p>
        </p:txBody>
      </p:sp>
      <p:sp>
        <p:nvSpPr>
          <p:cNvPr id="13" name="TextBox 12">
            <a:extLst>
              <a:ext uri="{FF2B5EF4-FFF2-40B4-BE49-F238E27FC236}">
                <a16:creationId xmlns:a16="http://schemas.microsoft.com/office/drawing/2014/main" id="{0F9CC127-77C2-A3B9-F6CD-7536F4DF3653}"/>
              </a:ext>
            </a:extLst>
          </p:cNvPr>
          <p:cNvSpPr txBox="1"/>
          <p:nvPr/>
        </p:nvSpPr>
        <p:spPr>
          <a:xfrm>
            <a:off x="11313913" y="4431432"/>
            <a:ext cx="878087" cy="523220"/>
          </a:xfrm>
          <a:prstGeom prst="rect">
            <a:avLst/>
          </a:prstGeom>
          <a:noFill/>
        </p:spPr>
        <p:txBody>
          <a:bodyPr wrap="square" rtlCol="0">
            <a:spAutoFit/>
          </a:bodyPr>
          <a:lstStyle/>
          <a:p>
            <a:r>
              <a:rPr lang="en-US" sz="1400" dirty="0"/>
              <a:t>Inlet from GG</a:t>
            </a:r>
          </a:p>
        </p:txBody>
      </p:sp>
      <p:sp>
        <p:nvSpPr>
          <p:cNvPr id="14" name="TextBox 13">
            <a:extLst>
              <a:ext uri="{FF2B5EF4-FFF2-40B4-BE49-F238E27FC236}">
                <a16:creationId xmlns:a16="http://schemas.microsoft.com/office/drawing/2014/main" id="{C280DE4A-6254-5F79-B9B1-F8655C6E0728}"/>
              </a:ext>
            </a:extLst>
          </p:cNvPr>
          <p:cNvSpPr txBox="1"/>
          <p:nvPr/>
        </p:nvSpPr>
        <p:spPr>
          <a:xfrm>
            <a:off x="8900419" y="5379685"/>
            <a:ext cx="878087" cy="523220"/>
          </a:xfrm>
          <a:prstGeom prst="rect">
            <a:avLst/>
          </a:prstGeom>
          <a:noFill/>
        </p:spPr>
        <p:txBody>
          <a:bodyPr wrap="square" rtlCol="0">
            <a:spAutoFit/>
          </a:bodyPr>
          <a:lstStyle/>
          <a:p>
            <a:r>
              <a:rPr lang="en-US" sz="1400" dirty="0"/>
              <a:t>Three Nozzles</a:t>
            </a:r>
          </a:p>
        </p:txBody>
      </p:sp>
      <p:cxnSp>
        <p:nvCxnSpPr>
          <p:cNvPr id="15" name="Straight Arrow Connector 14">
            <a:extLst>
              <a:ext uri="{FF2B5EF4-FFF2-40B4-BE49-F238E27FC236}">
                <a16:creationId xmlns:a16="http://schemas.microsoft.com/office/drawing/2014/main" id="{3995C29C-9E6A-B344-5D1F-3FDB1E2F6167}"/>
              </a:ext>
            </a:extLst>
          </p:cNvPr>
          <p:cNvCxnSpPr>
            <a:cxnSpLocks/>
            <a:stCxn id="14" idx="1"/>
          </p:cNvCxnSpPr>
          <p:nvPr/>
        </p:nvCxnSpPr>
        <p:spPr>
          <a:xfrm flipH="1" flipV="1">
            <a:off x="8572828" y="4691988"/>
            <a:ext cx="327591" cy="94930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AAF0F96F-A1D5-301F-8FA4-5C147B91E4C8}"/>
              </a:ext>
            </a:extLst>
          </p:cNvPr>
          <p:cNvCxnSpPr>
            <a:cxnSpLocks/>
            <a:stCxn id="14" idx="1"/>
          </p:cNvCxnSpPr>
          <p:nvPr/>
        </p:nvCxnSpPr>
        <p:spPr>
          <a:xfrm flipH="1">
            <a:off x="8572828" y="5641295"/>
            <a:ext cx="327591" cy="33438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5727C820-0ECD-ACE3-8E6F-A36198D388C1}"/>
              </a:ext>
            </a:extLst>
          </p:cNvPr>
          <p:cNvCxnSpPr>
            <a:cxnSpLocks/>
            <a:stCxn id="14" idx="3"/>
          </p:cNvCxnSpPr>
          <p:nvPr/>
        </p:nvCxnSpPr>
        <p:spPr>
          <a:xfrm>
            <a:off x="9778506" y="5641295"/>
            <a:ext cx="955459" cy="33438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4" name="TextBox 23">
            <a:extLst>
              <a:ext uri="{FF2B5EF4-FFF2-40B4-BE49-F238E27FC236}">
                <a16:creationId xmlns:a16="http://schemas.microsoft.com/office/drawing/2014/main" id="{9F6421F0-39A2-A3FB-3432-63E0132952C5}"/>
              </a:ext>
            </a:extLst>
          </p:cNvPr>
          <p:cNvSpPr txBox="1"/>
          <p:nvPr/>
        </p:nvSpPr>
        <p:spPr>
          <a:xfrm>
            <a:off x="10158256" y="4431432"/>
            <a:ext cx="878087" cy="523220"/>
          </a:xfrm>
          <a:prstGeom prst="rect">
            <a:avLst/>
          </a:prstGeom>
          <a:noFill/>
        </p:spPr>
        <p:txBody>
          <a:bodyPr wrap="square" rtlCol="0">
            <a:spAutoFit/>
          </a:bodyPr>
          <a:lstStyle/>
          <a:p>
            <a:r>
              <a:rPr lang="en-US" sz="1400" dirty="0"/>
              <a:t>Graphite Gasket</a:t>
            </a:r>
          </a:p>
        </p:txBody>
      </p:sp>
      <p:cxnSp>
        <p:nvCxnSpPr>
          <p:cNvPr id="25" name="Straight Arrow Connector 24">
            <a:extLst>
              <a:ext uri="{FF2B5EF4-FFF2-40B4-BE49-F238E27FC236}">
                <a16:creationId xmlns:a16="http://schemas.microsoft.com/office/drawing/2014/main" id="{12C4C87B-A3EB-FB0F-CA9D-94BD99546FBB}"/>
              </a:ext>
            </a:extLst>
          </p:cNvPr>
          <p:cNvCxnSpPr>
            <a:cxnSpLocks/>
            <a:stCxn id="24" idx="2"/>
          </p:cNvCxnSpPr>
          <p:nvPr/>
        </p:nvCxnSpPr>
        <p:spPr>
          <a:xfrm>
            <a:off x="10597300" y="4954652"/>
            <a:ext cx="257825" cy="53522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8" name="TextBox 27">
            <a:extLst>
              <a:ext uri="{FF2B5EF4-FFF2-40B4-BE49-F238E27FC236}">
                <a16:creationId xmlns:a16="http://schemas.microsoft.com/office/drawing/2014/main" id="{E3210BBF-A3D2-67F3-0FB6-615DF7017EA5}"/>
              </a:ext>
            </a:extLst>
          </p:cNvPr>
          <p:cNvSpPr txBox="1"/>
          <p:nvPr/>
        </p:nvSpPr>
        <p:spPr>
          <a:xfrm>
            <a:off x="704106" y="4219860"/>
            <a:ext cx="2033634" cy="523220"/>
          </a:xfrm>
          <a:prstGeom prst="rect">
            <a:avLst/>
          </a:prstGeom>
          <a:noFill/>
        </p:spPr>
        <p:txBody>
          <a:bodyPr wrap="square" rtlCol="0">
            <a:spAutoFit/>
          </a:bodyPr>
          <a:lstStyle/>
          <a:p>
            <a:r>
              <a:rPr lang="en-US" sz="1400" dirty="0"/>
              <a:t>Unsure how to size manifold cross section</a:t>
            </a:r>
          </a:p>
        </p:txBody>
      </p:sp>
      <p:cxnSp>
        <p:nvCxnSpPr>
          <p:cNvPr id="29" name="Straight Arrow Connector 28">
            <a:extLst>
              <a:ext uri="{FF2B5EF4-FFF2-40B4-BE49-F238E27FC236}">
                <a16:creationId xmlns:a16="http://schemas.microsoft.com/office/drawing/2014/main" id="{03BC007F-F81E-BFBE-0DFF-09B3A83F170E}"/>
              </a:ext>
            </a:extLst>
          </p:cNvPr>
          <p:cNvCxnSpPr>
            <a:cxnSpLocks/>
            <a:stCxn id="28" idx="2"/>
          </p:cNvCxnSpPr>
          <p:nvPr/>
        </p:nvCxnSpPr>
        <p:spPr>
          <a:xfrm>
            <a:off x="1720923" y="4743080"/>
            <a:ext cx="238506" cy="49032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5" name="TextBox 34">
            <a:extLst>
              <a:ext uri="{FF2B5EF4-FFF2-40B4-BE49-F238E27FC236}">
                <a16:creationId xmlns:a16="http://schemas.microsoft.com/office/drawing/2014/main" id="{21A05CE4-F09F-5F74-E770-ED35EEF1E950}"/>
              </a:ext>
            </a:extLst>
          </p:cNvPr>
          <p:cNvSpPr txBox="1"/>
          <p:nvPr/>
        </p:nvSpPr>
        <p:spPr>
          <a:xfrm>
            <a:off x="2825770" y="1212033"/>
            <a:ext cx="3345392" cy="1600438"/>
          </a:xfrm>
          <a:prstGeom prst="rect">
            <a:avLst/>
          </a:prstGeom>
          <a:noFill/>
        </p:spPr>
        <p:txBody>
          <a:bodyPr wrap="square" rtlCol="0">
            <a:spAutoFit/>
          </a:bodyPr>
          <a:lstStyle/>
          <a:p>
            <a:r>
              <a:rPr lang="en-US" sz="1400" dirty="0"/>
              <a:t>Each nozzle has 0.088” throat, 15</a:t>
            </a:r>
            <a:r>
              <a:rPr lang="en-US" sz="1400" baseline="30000" dirty="0"/>
              <a:t>0</a:t>
            </a:r>
            <a:r>
              <a:rPr lang="en-US" sz="1400" dirty="0"/>
              <a:t> half angle divergence. 45</a:t>
            </a:r>
            <a:r>
              <a:rPr lang="en-US" sz="1400" baseline="30000" dirty="0"/>
              <a:t>o</a:t>
            </a:r>
            <a:r>
              <a:rPr lang="en-US" sz="1400" dirty="0"/>
              <a:t> absolute angle. Plan on drilling out with a 2.2 mm bit.</a:t>
            </a:r>
          </a:p>
          <a:p>
            <a:r>
              <a:rPr lang="en-US" sz="1400" dirty="0"/>
              <a:t>I am concerned they are too tiny (i.e. hard to tolerance) but my gg’s </a:t>
            </a:r>
            <a:r>
              <a:rPr lang="en-US" sz="1400" dirty="0" err="1"/>
              <a:t>mdot</a:t>
            </a:r>
            <a:r>
              <a:rPr lang="en-US" sz="1400" dirty="0"/>
              <a:t> is so low I don’t know how to make them much bigger</a:t>
            </a:r>
          </a:p>
        </p:txBody>
      </p:sp>
      <p:cxnSp>
        <p:nvCxnSpPr>
          <p:cNvPr id="36" name="Straight Arrow Connector 35">
            <a:extLst>
              <a:ext uri="{FF2B5EF4-FFF2-40B4-BE49-F238E27FC236}">
                <a16:creationId xmlns:a16="http://schemas.microsoft.com/office/drawing/2014/main" id="{A6DE5751-CAB3-FD45-932E-109E7F772EAA}"/>
              </a:ext>
            </a:extLst>
          </p:cNvPr>
          <p:cNvCxnSpPr>
            <a:cxnSpLocks/>
            <a:stCxn id="35" idx="1"/>
          </p:cNvCxnSpPr>
          <p:nvPr/>
        </p:nvCxnSpPr>
        <p:spPr>
          <a:xfrm flipH="1">
            <a:off x="1959429" y="2012252"/>
            <a:ext cx="866341" cy="17658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1" name="Rectangle 40">
            <a:extLst>
              <a:ext uri="{FF2B5EF4-FFF2-40B4-BE49-F238E27FC236}">
                <a16:creationId xmlns:a16="http://schemas.microsoft.com/office/drawing/2014/main" id="{63B791F6-859B-60AA-0E3A-ACCDC0DF5F2A}"/>
              </a:ext>
            </a:extLst>
          </p:cNvPr>
          <p:cNvSpPr/>
          <p:nvPr/>
        </p:nvSpPr>
        <p:spPr>
          <a:xfrm>
            <a:off x="4797525" y="2698940"/>
            <a:ext cx="2664823" cy="216895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C5C6A50F-69EC-EA2D-030B-78D34D2CFBDB}"/>
              </a:ext>
            </a:extLst>
          </p:cNvPr>
          <p:cNvSpPr txBox="1"/>
          <p:nvPr/>
        </p:nvSpPr>
        <p:spPr>
          <a:xfrm>
            <a:off x="1716063" y="6343766"/>
            <a:ext cx="6522248" cy="523220"/>
          </a:xfrm>
          <a:prstGeom prst="rect">
            <a:avLst/>
          </a:prstGeom>
          <a:noFill/>
        </p:spPr>
        <p:txBody>
          <a:bodyPr wrap="square" rtlCol="0">
            <a:spAutoFit/>
          </a:bodyPr>
          <a:lstStyle/>
          <a:p>
            <a:r>
              <a:rPr lang="en-US" sz="1400" dirty="0"/>
              <a:t>Rotor is 3/8” 304 SS </a:t>
            </a:r>
            <a:r>
              <a:rPr lang="en-US" sz="1400" dirty="0" err="1"/>
              <a:t>blisk</a:t>
            </a:r>
            <a:r>
              <a:rPr lang="en-US" sz="1400" dirty="0"/>
              <a:t>. OD 5.8”, pitchline radius 2.5”</a:t>
            </a:r>
          </a:p>
          <a:p>
            <a:r>
              <a:rPr lang="en-US" sz="1400" dirty="0"/>
              <a:t>Each blade gap formed by two end mill cuts at 26.6</a:t>
            </a:r>
            <a:r>
              <a:rPr lang="en-US" sz="1400" baseline="30000" dirty="0"/>
              <a:t>o</a:t>
            </a:r>
            <a:r>
              <a:rPr lang="en-US" sz="1400" dirty="0"/>
              <a:t> (relative flow angle to vertical)</a:t>
            </a:r>
          </a:p>
        </p:txBody>
      </p:sp>
      <p:sp>
        <p:nvSpPr>
          <p:cNvPr id="47" name="TextBox 46">
            <a:extLst>
              <a:ext uri="{FF2B5EF4-FFF2-40B4-BE49-F238E27FC236}">
                <a16:creationId xmlns:a16="http://schemas.microsoft.com/office/drawing/2014/main" id="{932A561B-3120-2E3D-D3E7-B9ABCD04D466}"/>
              </a:ext>
            </a:extLst>
          </p:cNvPr>
          <p:cNvSpPr txBox="1"/>
          <p:nvPr/>
        </p:nvSpPr>
        <p:spPr>
          <a:xfrm>
            <a:off x="5257800" y="3958250"/>
            <a:ext cx="2033634" cy="523220"/>
          </a:xfrm>
          <a:prstGeom prst="rect">
            <a:avLst/>
          </a:prstGeom>
          <a:noFill/>
        </p:spPr>
        <p:txBody>
          <a:bodyPr wrap="square" rtlCol="0">
            <a:spAutoFit/>
          </a:bodyPr>
          <a:lstStyle/>
          <a:p>
            <a:r>
              <a:rPr lang="en-US" sz="1400" dirty="0"/>
              <a:t>10-32’s clamp rotor stack onto bearing</a:t>
            </a:r>
          </a:p>
        </p:txBody>
      </p:sp>
      <p:cxnSp>
        <p:nvCxnSpPr>
          <p:cNvPr id="50" name="Straight Arrow Connector 49">
            <a:extLst>
              <a:ext uri="{FF2B5EF4-FFF2-40B4-BE49-F238E27FC236}">
                <a16:creationId xmlns:a16="http://schemas.microsoft.com/office/drawing/2014/main" id="{8240ACB2-EF79-2A63-C0DF-B6311F8ED5F6}"/>
              </a:ext>
            </a:extLst>
          </p:cNvPr>
          <p:cNvCxnSpPr>
            <a:cxnSpLocks/>
            <a:stCxn id="47" idx="1"/>
          </p:cNvCxnSpPr>
          <p:nvPr/>
        </p:nvCxnSpPr>
        <p:spPr>
          <a:xfrm flipH="1">
            <a:off x="4498466" y="4219860"/>
            <a:ext cx="759334" cy="190734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3" name="Straight Arrow Connector 52">
            <a:extLst>
              <a:ext uri="{FF2B5EF4-FFF2-40B4-BE49-F238E27FC236}">
                <a16:creationId xmlns:a16="http://schemas.microsoft.com/office/drawing/2014/main" id="{8B5B7590-24EF-BE55-E687-265C4B81ACF9}"/>
              </a:ext>
            </a:extLst>
          </p:cNvPr>
          <p:cNvCxnSpPr>
            <a:cxnSpLocks/>
            <a:stCxn id="47" idx="1"/>
          </p:cNvCxnSpPr>
          <p:nvPr/>
        </p:nvCxnSpPr>
        <p:spPr>
          <a:xfrm flipH="1" flipV="1">
            <a:off x="4498466" y="3143218"/>
            <a:ext cx="759334" cy="107664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56" name="TextBox 55">
            <a:extLst>
              <a:ext uri="{FF2B5EF4-FFF2-40B4-BE49-F238E27FC236}">
                <a16:creationId xmlns:a16="http://schemas.microsoft.com/office/drawing/2014/main" id="{740C5E6C-482A-065E-BB4D-5482377D2BAC}"/>
              </a:ext>
            </a:extLst>
          </p:cNvPr>
          <p:cNvSpPr txBox="1"/>
          <p:nvPr/>
        </p:nvSpPr>
        <p:spPr>
          <a:xfrm>
            <a:off x="5440078" y="2666164"/>
            <a:ext cx="2033634" cy="954107"/>
          </a:xfrm>
          <a:prstGeom prst="rect">
            <a:avLst/>
          </a:prstGeom>
          <a:noFill/>
        </p:spPr>
        <p:txBody>
          <a:bodyPr wrap="square" rtlCol="0">
            <a:spAutoFit/>
          </a:bodyPr>
          <a:lstStyle/>
          <a:p>
            <a:r>
              <a:rPr lang="en-US" sz="1400" dirty="0"/>
              <a:t>Ceramic bearings preloaded (pulled together). Is ceramic good for the heat load? </a:t>
            </a:r>
          </a:p>
        </p:txBody>
      </p:sp>
      <p:cxnSp>
        <p:nvCxnSpPr>
          <p:cNvPr id="57" name="Straight Arrow Connector 56">
            <a:extLst>
              <a:ext uri="{FF2B5EF4-FFF2-40B4-BE49-F238E27FC236}">
                <a16:creationId xmlns:a16="http://schemas.microsoft.com/office/drawing/2014/main" id="{9C8BB341-B8B4-EBB4-E188-9A7DF380BEF0}"/>
              </a:ext>
            </a:extLst>
          </p:cNvPr>
          <p:cNvCxnSpPr>
            <a:cxnSpLocks/>
            <a:stCxn id="56" idx="1"/>
          </p:cNvCxnSpPr>
          <p:nvPr/>
        </p:nvCxnSpPr>
        <p:spPr>
          <a:xfrm flipH="1">
            <a:off x="4822711" y="3143218"/>
            <a:ext cx="617367" cy="10507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0" name="Straight Arrow Connector 59">
            <a:extLst>
              <a:ext uri="{FF2B5EF4-FFF2-40B4-BE49-F238E27FC236}">
                <a16:creationId xmlns:a16="http://schemas.microsoft.com/office/drawing/2014/main" id="{AB18DC7E-C3A4-D7D0-C4B0-5A765ADB39FB}"/>
              </a:ext>
            </a:extLst>
          </p:cNvPr>
          <p:cNvCxnSpPr>
            <a:cxnSpLocks/>
            <a:stCxn id="56" idx="1"/>
          </p:cNvCxnSpPr>
          <p:nvPr/>
        </p:nvCxnSpPr>
        <p:spPr>
          <a:xfrm flipH="1">
            <a:off x="4784657" y="3143218"/>
            <a:ext cx="655421" cy="107664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65" name="TextBox 64">
            <a:extLst>
              <a:ext uri="{FF2B5EF4-FFF2-40B4-BE49-F238E27FC236}">
                <a16:creationId xmlns:a16="http://schemas.microsoft.com/office/drawing/2014/main" id="{503DB3E8-D889-5140-4F73-FCD1F4D3600D}"/>
              </a:ext>
            </a:extLst>
          </p:cNvPr>
          <p:cNvSpPr txBox="1"/>
          <p:nvPr/>
        </p:nvSpPr>
        <p:spPr>
          <a:xfrm>
            <a:off x="289465" y="6311818"/>
            <a:ext cx="790398" cy="307777"/>
          </a:xfrm>
          <a:prstGeom prst="rect">
            <a:avLst/>
          </a:prstGeom>
          <a:noFill/>
        </p:spPr>
        <p:txBody>
          <a:bodyPr wrap="square" rtlCol="0">
            <a:spAutoFit/>
          </a:bodyPr>
          <a:lstStyle/>
          <a:p>
            <a:r>
              <a:rPr lang="en-US" sz="1400" dirty="0"/>
              <a:t>CF Seal</a:t>
            </a:r>
          </a:p>
        </p:txBody>
      </p:sp>
      <p:cxnSp>
        <p:nvCxnSpPr>
          <p:cNvPr id="67" name="Straight Arrow Connector 66">
            <a:extLst>
              <a:ext uri="{FF2B5EF4-FFF2-40B4-BE49-F238E27FC236}">
                <a16:creationId xmlns:a16="http://schemas.microsoft.com/office/drawing/2014/main" id="{08C160E9-4A19-5E70-1E7B-953009368B91}"/>
              </a:ext>
            </a:extLst>
          </p:cNvPr>
          <p:cNvCxnSpPr>
            <a:cxnSpLocks/>
            <a:stCxn id="65" idx="3"/>
          </p:cNvCxnSpPr>
          <p:nvPr/>
        </p:nvCxnSpPr>
        <p:spPr>
          <a:xfrm flipV="1">
            <a:off x="1079863" y="5738949"/>
            <a:ext cx="2873828" cy="72675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2" name="TextBox 71">
            <a:extLst>
              <a:ext uri="{FF2B5EF4-FFF2-40B4-BE49-F238E27FC236}">
                <a16:creationId xmlns:a16="http://schemas.microsoft.com/office/drawing/2014/main" id="{66211951-A473-89F3-AFEA-D53EEF1FFAFF}"/>
              </a:ext>
            </a:extLst>
          </p:cNvPr>
          <p:cNvSpPr txBox="1"/>
          <p:nvPr/>
        </p:nvSpPr>
        <p:spPr>
          <a:xfrm>
            <a:off x="1911728" y="351208"/>
            <a:ext cx="4888467" cy="646331"/>
          </a:xfrm>
          <a:prstGeom prst="rect">
            <a:avLst/>
          </a:prstGeom>
          <a:noFill/>
        </p:spPr>
        <p:txBody>
          <a:bodyPr wrap="square" rtlCol="0">
            <a:spAutoFit/>
          </a:bodyPr>
          <a:lstStyle/>
          <a:p>
            <a:r>
              <a:rPr lang="en-US" dirty="0"/>
              <a:t>80,000 RPM, 2.69 ft-lb</a:t>
            </a:r>
          </a:p>
          <a:p>
            <a:r>
              <a:rPr lang="en-US" dirty="0"/>
              <a:t>Supplies 30.5 kW (5% loss on gears?)</a:t>
            </a:r>
          </a:p>
        </p:txBody>
      </p:sp>
      <p:sp>
        <p:nvSpPr>
          <p:cNvPr id="76" name="TextBox 75">
            <a:extLst>
              <a:ext uri="{FF2B5EF4-FFF2-40B4-BE49-F238E27FC236}">
                <a16:creationId xmlns:a16="http://schemas.microsoft.com/office/drawing/2014/main" id="{26CD0A11-F584-B5C6-3CA9-F41B1C5A2378}"/>
              </a:ext>
            </a:extLst>
          </p:cNvPr>
          <p:cNvSpPr txBox="1"/>
          <p:nvPr/>
        </p:nvSpPr>
        <p:spPr>
          <a:xfrm>
            <a:off x="6294824" y="353266"/>
            <a:ext cx="2236700" cy="584775"/>
          </a:xfrm>
          <a:prstGeom prst="rect">
            <a:avLst/>
          </a:prstGeom>
          <a:noFill/>
        </p:spPr>
        <p:txBody>
          <a:bodyPr wrap="square" rtlCol="0">
            <a:spAutoFit/>
          </a:bodyPr>
          <a:lstStyle/>
          <a:p>
            <a:r>
              <a:rPr lang="en-US" sz="1600" b="1" dirty="0"/>
              <a:t>Everything metal here is 304 stainless.</a:t>
            </a:r>
          </a:p>
        </p:txBody>
      </p:sp>
    </p:spTree>
    <p:extLst>
      <p:ext uri="{BB962C8B-B14F-4D97-AF65-F5344CB8AC3E}">
        <p14:creationId xmlns:p14="http://schemas.microsoft.com/office/powerpoint/2010/main" val="18837793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5F9FB-86F5-FC01-13AB-079D90E445CC}"/>
              </a:ext>
            </a:extLst>
          </p:cNvPr>
          <p:cNvSpPr>
            <a:spLocks noGrp="1"/>
          </p:cNvSpPr>
          <p:nvPr>
            <p:ph type="title"/>
          </p:nvPr>
        </p:nvSpPr>
        <p:spPr>
          <a:xfrm>
            <a:off x="0" y="0"/>
            <a:ext cx="10515600" cy="1325563"/>
          </a:xfrm>
        </p:spPr>
        <p:txBody>
          <a:bodyPr/>
          <a:lstStyle/>
          <a:p>
            <a:r>
              <a:rPr lang="en-US" dirty="0"/>
              <a:t>Casting</a:t>
            </a:r>
          </a:p>
        </p:txBody>
      </p:sp>
      <p:pic>
        <p:nvPicPr>
          <p:cNvPr id="2058" name="Picture 10">
            <a:extLst>
              <a:ext uri="{FF2B5EF4-FFF2-40B4-BE49-F238E27FC236}">
                <a16:creationId xmlns:a16="http://schemas.microsoft.com/office/drawing/2014/main" id="{92EB19E1-3B56-F15C-8A90-3F0407E123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43150" y="3059913"/>
            <a:ext cx="3884740" cy="2913555"/>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a:extLst>
              <a:ext uri="{FF2B5EF4-FFF2-40B4-BE49-F238E27FC236}">
                <a16:creationId xmlns:a16="http://schemas.microsoft.com/office/drawing/2014/main" id="{78102323-8662-2377-B0C0-397CAFA094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80790" y="530345"/>
            <a:ext cx="4276530" cy="240554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72482D7-FF2E-D18B-9AD4-C0192673ABA3}"/>
              </a:ext>
            </a:extLst>
          </p:cNvPr>
          <p:cNvSpPr txBox="1"/>
          <p:nvPr/>
        </p:nvSpPr>
        <p:spPr>
          <a:xfrm>
            <a:off x="3251736" y="3442040"/>
            <a:ext cx="3629054" cy="1600438"/>
          </a:xfrm>
          <a:prstGeom prst="rect">
            <a:avLst/>
          </a:prstGeom>
          <a:noFill/>
        </p:spPr>
        <p:txBody>
          <a:bodyPr wrap="square" rtlCol="0">
            <a:spAutoFit/>
          </a:bodyPr>
          <a:lstStyle/>
          <a:p>
            <a:r>
              <a:rPr lang="en-US" sz="1400" dirty="0"/>
              <a:t>In November before I talked to you I tried sand casting my impellers in aluminum bronze.</a:t>
            </a:r>
          </a:p>
          <a:p>
            <a:endParaRPr lang="en-US" sz="1400" dirty="0"/>
          </a:p>
          <a:p>
            <a:r>
              <a:rPr lang="en-US" sz="1400" dirty="0"/>
              <a:t>Used greensand – I halved </a:t>
            </a:r>
            <a:r>
              <a:rPr lang="en-US" sz="1400" dirty="0" err="1"/>
              <a:t>playsand</a:t>
            </a:r>
            <a:r>
              <a:rPr lang="en-US" sz="1400" dirty="0"/>
              <a:t> and halved bentonite clay, with cornstarch for nonstick</a:t>
            </a:r>
          </a:p>
        </p:txBody>
      </p:sp>
      <p:sp>
        <p:nvSpPr>
          <p:cNvPr id="5" name="TextBox 4">
            <a:extLst>
              <a:ext uri="{FF2B5EF4-FFF2-40B4-BE49-F238E27FC236}">
                <a16:creationId xmlns:a16="http://schemas.microsoft.com/office/drawing/2014/main" id="{6047788D-35E1-9FEF-3814-EA2DD97FAF35}"/>
              </a:ext>
            </a:extLst>
          </p:cNvPr>
          <p:cNvSpPr txBox="1"/>
          <p:nvPr/>
        </p:nvSpPr>
        <p:spPr>
          <a:xfrm>
            <a:off x="7243150" y="6015653"/>
            <a:ext cx="3629054" cy="954107"/>
          </a:xfrm>
          <a:prstGeom prst="rect">
            <a:avLst/>
          </a:prstGeom>
          <a:noFill/>
        </p:spPr>
        <p:txBody>
          <a:bodyPr wrap="square" rtlCol="0">
            <a:spAutoFit/>
          </a:bodyPr>
          <a:lstStyle/>
          <a:p>
            <a:r>
              <a:rPr lang="en-US" sz="1400" dirty="0"/>
              <a:t>Came out pretty terribly </a:t>
            </a:r>
            <a:r>
              <a:rPr lang="en-US" sz="1400" dirty="0" err="1"/>
              <a:t>haha</a:t>
            </a:r>
            <a:endParaRPr lang="en-US" sz="1400" dirty="0"/>
          </a:p>
          <a:p>
            <a:r>
              <a:rPr lang="en-US" sz="1400" dirty="0"/>
              <a:t>In theory this is two open impellers and two shrouds connected by sprues…</a:t>
            </a:r>
          </a:p>
          <a:p>
            <a:endParaRPr lang="en-US" sz="1400" dirty="0"/>
          </a:p>
        </p:txBody>
      </p:sp>
      <p:pic>
        <p:nvPicPr>
          <p:cNvPr id="15" name="Picture 2">
            <a:extLst>
              <a:ext uri="{FF2B5EF4-FFF2-40B4-BE49-F238E27FC236}">
                <a16:creationId xmlns:a16="http://schemas.microsoft.com/office/drawing/2014/main" id="{12AEAC91-5C04-C3CB-C467-6B264B792A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66375" y="530345"/>
            <a:ext cx="3229625" cy="242222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A6FD040A-A3B8-CA6B-EAE6-3819575593F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3493" y="3179509"/>
            <a:ext cx="2505883" cy="33401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24247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5F9FB-86F5-FC01-13AB-079D90E445CC}"/>
              </a:ext>
            </a:extLst>
          </p:cNvPr>
          <p:cNvSpPr>
            <a:spLocks noGrp="1"/>
          </p:cNvSpPr>
          <p:nvPr>
            <p:ph type="title"/>
          </p:nvPr>
        </p:nvSpPr>
        <p:spPr>
          <a:xfrm>
            <a:off x="0" y="0"/>
            <a:ext cx="10515600" cy="1325563"/>
          </a:xfrm>
        </p:spPr>
        <p:txBody>
          <a:bodyPr/>
          <a:lstStyle/>
          <a:p>
            <a:r>
              <a:rPr lang="en-US" dirty="0"/>
              <a:t>Casting</a:t>
            </a:r>
          </a:p>
        </p:txBody>
      </p:sp>
      <p:pic>
        <p:nvPicPr>
          <p:cNvPr id="2054" name="Picture 6">
            <a:extLst>
              <a:ext uri="{FF2B5EF4-FFF2-40B4-BE49-F238E27FC236}">
                <a16:creationId xmlns:a16="http://schemas.microsoft.com/office/drawing/2014/main" id="{1B284D66-5511-24F6-0B77-5C54C03FB6E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3614" b="20475"/>
          <a:stretch/>
        </p:blipFill>
        <p:spPr bwMode="auto">
          <a:xfrm>
            <a:off x="162464" y="1834562"/>
            <a:ext cx="3102685" cy="2312321"/>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73F5A797-1E0F-555E-841B-2B35B6F274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48948" y="993153"/>
            <a:ext cx="2733158" cy="204986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3B1FD91-DC8C-861F-A383-F0A951026403}"/>
              </a:ext>
            </a:extLst>
          </p:cNvPr>
          <p:cNvSpPr txBox="1"/>
          <p:nvPr/>
        </p:nvSpPr>
        <p:spPr>
          <a:xfrm>
            <a:off x="2326895" y="401171"/>
            <a:ext cx="5915659" cy="523220"/>
          </a:xfrm>
          <a:prstGeom prst="rect">
            <a:avLst/>
          </a:prstGeom>
          <a:noFill/>
        </p:spPr>
        <p:txBody>
          <a:bodyPr wrap="square" rtlCol="0">
            <a:spAutoFit/>
          </a:bodyPr>
          <a:lstStyle/>
          <a:p>
            <a:r>
              <a:rPr lang="en-US" sz="1400" dirty="0"/>
              <a:t>In early January I tried again, with investment per your recommendation and A357. (Though I ran out and mixed some 6061 in as well)</a:t>
            </a:r>
          </a:p>
        </p:txBody>
      </p:sp>
      <p:sp>
        <p:nvSpPr>
          <p:cNvPr id="11" name="TextBox 10">
            <a:extLst>
              <a:ext uri="{FF2B5EF4-FFF2-40B4-BE49-F238E27FC236}">
                <a16:creationId xmlns:a16="http://schemas.microsoft.com/office/drawing/2014/main" id="{3117F126-55D4-A4E8-9E2D-DC467B124E4C}"/>
              </a:ext>
            </a:extLst>
          </p:cNvPr>
          <p:cNvSpPr txBox="1"/>
          <p:nvPr/>
        </p:nvSpPr>
        <p:spPr>
          <a:xfrm>
            <a:off x="162465" y="1105772"/>
            <a:ext cx="4444369" cy="738664"/>
          </a:xfrm>
          <a:prstGeom prst="rect">
            <a:avLst/>
          </a:prstGeom>
          <a:noFill/>
        </p:spPr>
        <p:txBody>
          <a:bodyPr wrap="square" rtlCol="0">
            <a:spAutoFit/>
          </a:bodyPr>
          <a:lstStyle/>
          <a:p>
            <a:r>
              <a:rPr lang="en-US" sz="1400" dirty="0"/>
              <a:t>Vacuum chamber with investment. This stuff: </a:t>
            </a:r>
            <a:r>
              <a:rPr lang="en-US" sz="1400" dirty="0">
                <a:hlinkClick r:id="rId4"/>
              </a:rPr>
              <a:t>https://www.amazon.com/Premium-Jewelry-Making-Casting-Investment/dp/B07SXD7PW9</a:t>
            </a:r>
            <a:endParaRPr lang="en-US" sz="1400" dirty="0"/>
          </a:p>
        </p:txBody>
      </p:sp>
      <p:sp>
        <p:nvSpPr>
          <p:cNvPr id="12" name="TextBox 11">
            <a:extLst>
              <a:ext uri="{FF2B5EF4-FFF2-40B4-BE49-F238E27FC236}">
                <a16:creationId xmlns:a16="http://schemas.microsoft.com/office/drawing/2014/main" id="{ED5CE2C1-D3BF-F481-8BED-8FE037753815}"/>
              </a:ext>
            </a:extLst>
          </p:cNvPr>
          <p:cNvSpPr txBox="1"/>
          <p:nvPr/>
        </p:nvSpPr>
        <p:spPr>
          <a:xfrm>
            <a:off x="5616432" y="3167390"/>
            <a:ext cx="4815575" cy="523220"/>
          </a:xfrm>
          <a:prstGeom prst="rect">
            <a:avLst/>
          </a:prstGeom>
          <a:noFill/>
        </p:spPr>
        <p:txBody>
          <a:bodyPr wrap="square" rtlCol="0">
            <a:spAutoFit/>
          </a:bodyPr>
          <a:lstStyle/>
          <a:p>
            <a:r>
              <a:rPr lang="en-US" sz="1400" dirty="0"/>
              <a:t>PLA burnout with charcoal. Actually </a:t>
            </a:r>
            <a:r>
              <a:rPr lang="en-US" sz="1400" dirty="0" err="1"/>
              <a:t>kinda</a:t>
            </a:r>
            <a:r>
              <a:rPr lang="en-US" sz="1400" dirty="0"/>
              <a:t> worked but I think it may have led to the investment crumbling internally</a:t>
            </a:r>
          </a:p>
        </p:txBody>
      </p:sp>
      <p:pic>
        <p:nvPicPr>
          <p:cNvPr id="14" name="Picture 13">
            <a:extLst>
              <a:ext uri="{FF2B5EF4-FFF2-40B4-BE49-F238E27FC236}">
                <a16:creationId xmlns:a16="http://schemas.microsoft.com/office/drawing/2014/main" id="{EE0F8CAD-A66B-5CF3-2DCD-6C53C3B35D94}"/>
              </a:ext>
            </a:extLst>
          </p:cNvPr>
          <p:cNvPicPr>
            <a:picLocks noChangeAspect="1"/>
          </p:cNvPicPr>
          <p:nvPr/>
        </p:nvPicPr>
        <p:blipFill>
          <a:blip r:embed="rId5"/>
          <a:stretch>
            <a:fillRect/>
          </a:stretch>
        </p:blipFill>
        <p:spPr>
          <a:xfrm>
            <a:off x="8024220" y="993153"/>
            <a:ext cx="3332993" cy="2049869"/>
          </a:xfrm>
          <a:prstGeom prst="rect">
            <a:avLst/>
          </a:prstGeom>
        </p:spPr>
      </p:pic>
      <p:pic>
        <p:nvPicPr>
          <p:cNvPr id="1026" name="Picture 2">
            <a:extLst>
              <a:ext uri="{FF2B5EF4-FFF2-40B4-BE49-F238E27FC236}">
                <a16:creationId xmlns:a16="http://schemas.microsoft.com/office/drawing/2014/main" id="{5EB39CFB-E5CF-CFC2-8932-79A15FCE450A}"/>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9626" t="48421" r="24118" b="24678"/>
          <a:stretch/>
        </p:blipFill>
        <p:spPr bwMode="auto">
          <a:xfrm>
            <a:off x="111622" y="4944239"/>
            <a:ext cx="3408948" cy="184484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3E69B827-AF99-D684-DA8F-AEF28D4558DD}"/>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23948" t="37873" r="25364" b="37165"/>
          <a:stretch/>
        </p:blipFill>
        <p:spPr bwMode="auto">
          <a:xfrm>
            <a:off x="3617451" y="4940409"/>
            <a:ext cx="2816299" cy="184867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ECEF6BDD-ABE2-0FF3-EEA7-45BBBDB24E70}"/>
              </a:ext>
            </a:extLst>
          </p:cNvPr>
          <p:cNvSpPr txBox="1"/>
          <p:nvPr/>
        </p:nvSpPr>
        <p:spPr>
          <a:xfrm>
            <a:off x="925651" y="4528095"/>
            <a:ext cx="4815575" cy="307777"/>
          </a:xfrm>
          <a:prstGeom prst="rect">
            <a:avLst/>
          </a:prstGeom>
          <a:noFill/>
        </p:spPr>
        <p:txBody>
          <a:bodyPr wrap="square" rtlCol="0">
            <a:spAutoFit/>
          </a:bodyPr>
          <a:lstStyle/>
          <a:p>
            <a:r>
              <a:rPr lang="en-US" sz="1400" dirty="0"/>
              <a:t>I </a:t>
            </a:r>
            <a:r>
              <a:rPr lang="en-US" sz="1400" dirty="0" err="1"/>
              <a:t>sprued</a:t>
            </a:r>
            <a:r>
              <a:rPr lang="en-US" sz="1400" dirty="0"/>
              <a:t> the PLA prints with hot glue sticks inside soup cans</a:t>
            </a:r>
          </a:p>
        </p:txBody>
      </p:sp>
      <p:sp>
        <p:nvSpPr>
          <p:cNvPr id="9" name="TextBox 8">
            <a:extLst>
              <a:ext uri="{FF2B5EF4-FFF2-40B4-BE49-F238E27FC236}">
                <a16:creationId xmlns:a16="http://schemas.microsoft.com/office/drawing/2014/main" id="{7D58593B-7B51-CE77-4901-BA9FEEE0F664}"/>
              </a:ext>
            </a:extLst>
          </p:cNvPr>
          <p:cNvSpPr txBox="1"/>
          <p:nvPr/>
        </p:nvSpPr>
        <p:spPr>
          <a:xfrm>
            <a:off x="7011029" y="3956543"/>
            <a:ext cx="4815575" cy="2308324"/>
          </a:xfrm>
          <a:prstGeom prst="rect">
            <a:avLst/>
          </a:prstGeom>
          <a:noFill/>
        </p:spPr>
        <p:txBody>
          <a:bodyPr wrap="square" rtlCol="0">
            <a:spAutoFit/>
          </a:bodyPr>
          <a:lstStyle/>
          <a:p>
            <a:r>
              <a:rPr lang="en-US" dirty="0"/>
              <a:t>Results were slightly better than the first time but still pretty bad. At this point I’ve given up for now and plan on outsourcing my impellers and inducers to be metal 3D printed, then return to trying casting at some later date.</a:t>
            </a:r>
          </a:p>
          <a:p>
            <a:endParaRPr lang="en-US" dirty="0"/>
          </a:p>
          <a:p>
            <a:r>
              <a:rPr lang="en-US" dirty="0"/>
              <a:t>That is, unless you see major errors I could fix that would lead to much better results?</a:t>
            </a:r>
          </a:p>
        </p:txBody>
      </p:sp>
    </p:spTree>
    <p:extLst>
      <p:ext uri="{BB962C8B-B14F-4D97-AF65-F5344CB8AC3E}">
        <p14:creationId xmlns:p14="http://schemas.microsoft.com/office/powerpoint/2010/main" val="5986469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24DAC-8A71-0BBB-ED7A-508A69082948}"/>
              </a:ext>
            </a:extLst>
          </p:cNvPr>
          <p:cNvSpPr>
            <a:spLocks noGrp="1"/>
          </p:cNvSpPr>
          <p:nvPr>
            <p:ph type="title"/>
          </p:nvPr>
        </p:nvSpPr>
        <p:spPr/>
        <p:txBody>
          <a:bodyPr/>
          <a:lstStyle/>
          <a:p>
            <a:r>
              <a:rPr lang="en-US" dirty="0"/>
              <a:t>Major Questions</a:t>
            </a:r>
          </a:p>
        </p:txBody>
      </p:sp>
      <p:sp>
        <p:nvSpPr>
          <p:cNvPr id="3" name="Content Placeholder 2">
            <a:extLst>
              <a:ext uri="{FF2B5EF4-FFF2-40B4-BE49-F238E27FC236}">
                <a16:creationId xmlns:a16="http://schemas.microsoft.com/office/drawing/2014/main" id="{1A74000D-C49C-F9EE-2898-EAF654D7F6B5}"/>
              </a:ext>
            </a:extLst>
          </p:cNvPr>
          <p:cNvSpPr>
            <a:spLocks noGrp="1"/>
          </p:cNvSpPr>
          <p:nvPr>
            <p:ph idx="1"/>
          </p:nvPr>
        </p:nvSpPr>
        <p:spPr>
          <a:xfrm>
            <a:off x="838200" y="1529533"/>
            <a:ext cx="10892246" cy="5328467"/>
          </a:xfrm>
        </p:spPr>
        <p:txBody>
          <a:bodyPr>
            <a:normAutofit fontScale="92500"/>
          </a:bodyPr>
          <a:lstStyle/>
          <a:p>
            <a:pPr>
              <a:lnSpc>
                <a:spcPct val="100000"/>
              </a:lnSpc>
            </a:pPr>
            <a:r>
              <a:rPr lang="en-US" sz="1300" b="1" dirty="0"/>
              <a:t>I welcome feedback on anything amiss you see, This is just what I have been thinking about most.</a:t>
            </a:r>
          </a:p>
          <a:p>
            <a:pPr>
              <a:lnSpc>
                <a:spcPct val="100000"/>
              </a:lnSpc>
            </a:pPr>
            <a:r>
              <a:rPr lang="en-US" sz="1300" dirty="0"/>
              <a:t>Seals are a top concern of mine. You suggested labyrinth seals, though it is quite hard to find a place to buy a small quantity. I opted for carbon fiber packing seals (</a:t>
            </a:r>
            <a:r>
              <a:rPr lang="en-US" sz="1300" dirty="0">
                <a:hlinkClick r:id="rId2"/>
              </a:rPr>
              <a:t>https://www.mcmaster.com/9437K4/</a:t>
            </a:r>
            <a:r>
              <a:rPr lang="en-US" sz="1300" dirty="0"/>
              <a:t>). They are the highest speed contact seals I could find anywhere at 4400 feet/min. My pump shaft is 2060 ft/min so I plan to use those on it, but my turbine shaft is 8250 ft/min. I’m considering using them anyways and if they burn off, so be it because it seems unlikely to me that hot gas would preferentially travel from the blades inward and up the shaft, and even if they did my turbine shaft is completely decoupled from the pumps so the hot gas can’t really damage anything (other than just heating up the pump exteriors somewhat).</a:t>
            </a:r>
          </a:p>
          <a:p>
            <a:pPr lvl="1">
              <a:lnSpc>
                <a:spcPct val="100000"/>
              </a:lnSpc>
            </a:pPr>
            <a:r>
              <a:rPr lang="en-US" sz="1300" dirty="0"/>
              <a:t>Is this valid or am I off base here and should continue searching for non-contact seals?</a:t>
            </a:r>
          </a:p>
          <a:p>
            <a:pPr>
              <a:lnSpc>
                <a:spcPct val="100000"/>
              </a:lnSpc>
            </a:pPr>
            <a:r>
              <a:rPr lang="en-US" sz="1300" dirty="0"/>
              <a:t>As it stands there are no bearings at all on the lox pump; the shaft is cantilevered off the two fuel side bearings. This is because it is quite hard to find something </a:t>
            </a:r>
            <a:r>
              <a:rPr lang="en-US" sz="1300" dirty="0" err="1"/>
              <a:t>cryo</a:t>
            </a:r>
            <a:r>
              <a:rPr lang="en-US" sz="1300" dirty="0"/>
              <a:t> rated at my shaft speed. The two fuel bearings are preloaded (they are being pushed away from each other) so I’m hoping that will provide good stiffness for this and the 100 tooth gear, which is also cantilevered though with a short moment arm.</a:t>
            </a:r>
          </a:p>
          <a:p>
            <a:pPr lvl="1">
              <a:lnSpc>
                <a:spcPct val="100000"/>
              </a:lnSpc>
            </a:pPr>
            <a:r>
              <a:rPr lang="en-US" sz="1300" dirty="0"/>
              <a:t>Would this probably be stiff enough in your experience?</a:t>
            </a:r>
          </a:p>
          <a:p>
            <a:pPr lvl="1">
              <a:lnSpc>
                <a:spcPct val="100000"/>
              </a:lnSpc>
            </a:pPr>
            <a:r>
              <a:rPr lang="en-US" sz="1300" dirty="0"/>
              <a:t>I have no idea what my clearances should be. In my CAD right now there's about 10-20 thou around the impellers on all sides, should I go higher?</a:t>
            </a:r>
          </a:p>
          <a:p>
            <a:pPr lvl="1">
              <a:lnSpc>
                <a:spcPct val="100000"/>
              </a:lnSpc>
            </a:pPr>
            <a:r>
              <a:rPr lang="en-US" sz="1300" dirty="0"/>
              <a:t>Same questions on the turbine shaft, which is preloaded oppositely (bearings pulled toward each other)</a:t>
            </a:r>
          </a:p>
          <a:p>
            <a:pPr lvl="1">
              <a:lnSpc>
                <a:spcPct val="100000"/>
              </a:lnSpc>
            </a:pPr>
            <a:r>
              <a:rPr lang="en-US" sz="1300" dirty="0"/>
              <a:t>Is there much advantage of ceramic bearings over stainless steel ones? GMN has both for my size but it’s unclear what would best apply to my case.</a:t>
            </a:r>
          </a:p>
          <a:p>
            <a:pPr>
              <a:lnSpc>
                <a:spcPct val="100000"/>
              </a:lnSpc>
            </a:pPr>
            <a:r>
              <a:rPr lang="en-US" sz="1300" dirty="0"/>
              <a:t>I went with a geared design because otherwise my rotor has a ~20” pitchline radius, which is prohibitively large for me to buy, machine, and integrate. Though I have little experience with gears.</a:t>
            </a:r>
          </a:p>
          <a:p>
            <a:pPr lvl="1">
              <a:lnSpc>
                <a:spcPct val="100000"/>
              </a:lnSpc>
            </a:pPr>
            <a:r>
              <a:rPr lang="en-US" sz="1300" dirty="0"/>
              <a:t>Is gearing at these speeds practical in your opinion/experience?</a:t>
            </a:r>
          </a:p>
          <a:p>
            <a:pPr lvl="1">
              <a:lnSpc>
                <a:spcPct val="100000"/>
              </a:lnSpc>
            </a:pPr>
            <a:r>
              <a:rPr lang="en-US" sz="1300" dirty="0"/>
              <a:t>I chose spur gears so I didn’t have to deal with thrust on a helical. Should I be concerned about excessive vibration and/or wear?</a:t>
            </a:r>
          </a:p>
          <a:p>
            <a:pPr lvl="1">
              <a:lnSpc>
                <a:spcPct val="100000"/>
              </a:lnSpc>
            </a:pPr>
            <a:r>
              <a:rPr lang="en-US" sz="1300" dirty="0"/>
              <a:t>Should I be concerned about the effect of turbine heat load on the lubrication?</a:t>
            </a:r>
          </a:p>
          <a:p>
            <a:pPr lvl="1">
              <a:lnSpc>
                <a:spcPct val="100000"/>
              </a:lnSpc>
            </a:pPr>
            <a:r>
              <a:rPr lang="en-US" sz="1300" dirty="0"/>
              <a:t>This is more minor but I’ve often heard gears should have a coprime number of teeth. Is this a real concern or a nice-to-have? The 100 and 25 tooth gears were the most practical I could find from KHK.</a:t>
            </a:r>
            <a:br>
              <a:rPr lang="en-US" sz="1600" dirty="0"/>
            </a:br>
            <a:r>
              <a:rPr lang="en-US" sz="1600" dirty="0"/>
              <a:t>		</a:t>
            </a:r>
          </a:p>
          <a:p>
            <a:pPr>
              <a:lnSpc>
                <a:spcPct val="100000"/>
              </a:lnSpc>
            </a:pPr>
            <a:endParaRPr lang="en-US" sz="1000" dirty="0"/>
          </a:p>
          <a:p>
            <a:pPr marL="457200" lvl="1" indent="0">
              <a:lnSpc>
                <a:spcPct val="100000"/>
              </a:lnSpc>
              <a:buNone/>
            </a:pPr>
            <a:endParaRPr lang="en-US" sz="800" dirty="0"/>
          </a:p>
          <a:p>
            <a:pPr>
              <a:lnSpc>
                <a:spcPct val="100000"/>
              </a:lnSpc>
            </a:pPr>
            <a:endParaRPr lang="en-US" sz="1400" dirty="0"/>
          </a:p>
        </p:txBody>
      </p:sp>
    </p:spTree>
    <p:extLst>
      <p:ext uri="{BB962C8B-B14F-4D97-AF65-F5344CB8AC3E}">
        <p14:creationId xmlns:p14="http://schemas.microsoft.com/office/powerpoint/2010/main" val="756690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266</TotalTime>
  <Words>1454</Words>
  <Application>Microsoft Office PowerPoint</Application>
  <PresentationFormat>Widescreen</PresentationFormat>
  <Paragraphs>98</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Aptos</vt:lpstr>
      <vt:lpstr>Aptos Display</vt:lpstr>
      <vt:lpstr>Arial</vt:lpstr>
      <vt:lpstr>Office Theme</vt:lpstr>
      <vt:lpstr>Context</vt:lpstr>
      <vt:lpstr>PowerPoint Presentation</vt:lpstr>
      <vt:lpstr>Fuel Pump</vt:lpstr>
      <vt:lpstr>LOx Pump</vt:lpstr>
      <vt:lpstr>Turbine</vt:lpstr>
      <vt:lpstr>Casting</vt:lpstr>
      <vt:lpstr>Casting</vt:lpstr>
      <vt:lpstr>Major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Brendan Morgan</dc:creator>
  <cp:lastModifiedBy>Brendan Morgan</cp:lastModifiedBy>
  <cp:revision>6</cp:revision>
  <dcterms:created xsi:type="dcterms:W3CDTF">2024-01-23T09:09:01Z</dcterms:created>
  <dcterms:modified xsi:type="dcterms:W3CDTF">2024-01-23T20:56:22Z</dcterms:modified>
</cp:coreProperties>
</file>

<file path=docProps/thumbnail.jpeg>
</file>